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99" r:id="rId3"/>
    <p:sldId id="30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CF2E33-9F8E-4678-8030-9E0333192A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628A26A-7B60-4A47-9B9B-62838B74C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2D32E4B-E9F3-4CCC-BDFD-7C56182D1F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C39263B-8CEF-4549-B68C-DB0BB94A2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8BACD7A3-67BB-4A74-865B-7F8D55AB4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97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BC66181F-FBC4-455F-8288-16CB0DB035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7BD1EAD-8D34-4B29-9626-D87D094D70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A6F646A3-87DF-4610-8A31-FB4CB89D3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11591A49-EDBE-430E-A5AF-2DDE0D528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98D75191-581C-4F58-BA1C-B17153C2D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98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77B5FA9B-758F-4F4C-B066-F41D5F89B6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9EC71A12-B00E-40BE-BB4C-191DAE055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D49BEF57-F459-4D35-B434-428F5E1D1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B623D7C4-DA07-4591-B7B6-F542590BD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453DB4AA-C340-4A2A-975A-DDFB9ED12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2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A50FBB10-4972-49B6-9E38-AF8E4A7C2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719AED4-D8CA-4DE2-8E42-9B8E1E4902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4E0EAF3A-8AAB-4B14-9F10-E1904A537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624FED-21C1-4ABC-BB46-75ACB7EBC6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D2804096-B817-4648-AE16-6DDAB5B6B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388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C886D05-4F6A-417F-8C12-131FC703CF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953C2F7F-5E8C-4BB9-9FD7-861703EFC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BDB11992-BC3B-4EF5-AB5A-22E1D97F1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33C5FC8C-FBB9-463C-9520-EEC1905A3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366D1EE9-0D42-4859-8829-0A67773D5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046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5CDA4B6-E8CE-4F39-9A31-7549BDAA7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310EFA84-0880-41C1-9C75-95ABA79248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D61E0B97-931A-47CE-AA2C-C9AF70501A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D78EF8AE-43AE-458D-9C2B-6F2D47447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6522761-145F-4CC6-AB81-32B4B7C7E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A7B56FC9-EC6B-445B-9640-71134C8A9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73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A4980B0-3394-45C5-BD05-EE1D1A01A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77435F54-7C2C-4F18-AEFB-FD32BBE9B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0E201A09-B0DC-408F-8E60-17F19DBB40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54939874-6347-4610-81E3-876DA3B68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0EA2B9C0-4585-45CD-81EE-4384638B8B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31404C9E-7EE9-4B3E-8A07-67A504139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56E8068-448A-40DC-8753-9C7D3BD71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1AACA8EF-23E4-4911-B75A-29BCD97A3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2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5C6A89F-EC9E-40E2-B3EC-87FDC401D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251F2A5B-80BE-49C5-A4C4-255E14B56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71F5053-DADC-46BB-B032-12D37D32D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BEAAB0DC-1665-4DAE-B3F8-080AEC47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842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CED14BD8-F30F-4D05-B023-1839CE7A2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FE9A71A2-A272-4F03-B490-8171281BB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D050DBAF-9B27-49CF-8FEA-BC5912A9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665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E053FDB-8A43-4125-AF67-2B8CC7EA2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766F6AA-5621-4141-919D-ABFA11247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65F3D8E3-D6CB-4D19-8F79-1CB1ECA084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3139EB33-4295-4EC3-89AB-8132A89F2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97AEFEE-B97B-460D-A3EA-94F657844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D3A7A1A1-E0CE-46CF-9195-74946259C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34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A928BF1-D599-4ED5-88C7-854FCBC86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E1F54ADE-A36C-4DE1-8A7D-5F615080BF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FF10B938-1924-4C4C-A59F-6540AE5A1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C761C237-EE85-4C50-8DA5-ADCF86B67E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ADEB847C-618F-4EC2-84B0-F92A36310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BEB22161-42A1-4903-83E4-348B4AF6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51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1A8035C1-E4CE-4E15-86D3-5334AAD75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A9AD108-6BD5-4349-9E7B-724CD8C02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E30557-6D1D-4FCB-B7C4-8895ECA86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429B47-EEE7-463E-88A3-B95B63DAA6DE}" type="datetimeFigureOut">
              <a:rPr lang="en-US" smtClean="0"/>
              <a:t>10-Nov-20</a:t>
            </a:fld>
            <a:endParaRPr lang="en-US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6B6276F-365F-435B-918F-4EF2F05945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A0AAA3D9-1DF9-4DDD-B4F6-2B20630C2B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08AC0-88A7-4001-A786-66F62C9CD7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8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CC861A4-F9DB-405A-85F4-292CF3768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000" dirty="0"/>
              <a:t>1</a:t>
            </a:r>
            <a:r>
              <a:rPr lang="en-US" sz="4000" baseline="30000" dirty="0"/>
              <a:t>o </a:t>
            </a:r>
            <a:r>
              <a:rPr lang="el-GR" sz="4000" dirty="0"/>
              <a:t>Μάθημα - άσκηση Εμπέδωσης </a:t>
            </a:r>
            <a:endParaRPr lang="en-US" sz="4000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5E2D0142-0D1E-4876-8E3B-C97B270102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5435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/>
              <a:t>Να αναφέρετε ποιες από τις παρακάτω χημικές ενώσεις είναι οξέα, ποιες βάσεις και ποια άλατα:</a:t>
            </a:r>
            <a:br>
              <a:rPr lang="el-GR" sz="2400" dirty="0"/>
            </a:br>
            <a:endParaRPr lang="el-GR" sz="2400" dirty="0"/>
          </a:p>
          <a:p>
            <a:pPr marL="0" indent="0">
              <a:buNone/>
            </a:pPr>
            <a:r>
              <a:rPr lang="en-US" sz="2400" dirty="0"/>
              <a:t>HCl , NaOH</a:t>
            </a:r>
            <a:r>
              <a:rPr lang="el-GR" sz="2400" dirty="0"/>
              <a:t>, </a:t>
            </a:r>
            <a:r>
              <a:rPr lang="en-US" sz="2400" dirty="0"/>
              <a:t>NH</a:t>
            </a:r>
            <a:r>
              <a:rPr lang="el-GR" sz="2400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l-GR" sz="2400" dirty="0"/>
              <a:t>,</a:t>
            </a:r>
            <a:r>
              <a:rPr lang="en-US" sz="2400" dirty="0"/>
              <a:t> H</a:t>
            </a:r>
            <a:r>
              <a:rPr lang="en-US" sz="2400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2</a:t>
            </a:r>
            <a:r>
              <a:rPr lang="en-US" sz="2400" dirty="0"/>
              <a:t>SO</a:t>
            </a:r>
            <a:r>
              <a:rPr lang="el-GR" sz="2400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4</a:t>
            </a:r>
            <a:r>
              <a:rPr lang="en-US" sz="2400" dirty="0"/>
              <a:t> , RCON(CH</a:t>
            </a:r>
            <a:r>
              <a:rPr lang="el-GR" sz="2400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n-US" sz="2400" dirty="0"/>
              <a:t>)CH</a:t>
            </a:r>
            <a:r>
              <a:rPr lang="en-US" sz="2400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2</a:t>
            </a:r>
            <a:r>
              <a:rPr lang="en-US" sz="2400" dirty="0"/>
              <a:t>C</a:t>
            </a:r>
            <a:r>
              <a:rPr lang="el-GR" sz="2400" dirty="0"/>
              <a:t>Ο</a:t>
            </a:r>
            <a:r>
              <a:rPr lang="en-US" sz="2400" dirty="0"/>
              <a:t>O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r>
              <a:rPr lang="el-GR" sz="2400" dirty="0"/>
              <a:t>, οξικό οξύ (</a:t>
            </a:r>
            <a:r>
              <a:rPr lang="en-US" sz="2400" dirty="0"/>
              <a:t>CH</a:t>
            </a:r>
            <a:r>
              <a:rPr lang="el-GR" sz="2400" baseline="-25000" dirty="0">
                <a:solidFill>
                  <a:srgbClr val="4A4A4A"/>
                </a:solidFill>
                <a:latin typeface="Roboto" panose="02000000000000000000" pitchFamily="2" charset="0"/>
              </a:rPr>
              <a:t>3</a:t>
            </a:r>
            <a:r>
              <a:rPr lang="en-US" sz="2400" dirty="0"/>
              <a:t>COOH</a:t>
            </a:r>
            <a:r>
              <a:rPr lang="el-GR" sz="2400" dirty="0"/>
              <a:t>)</a:t>
            </a:r>
            <a:r>
              <a:rPr lang="en-US" sz="2400" dirty="0"/>
              <a:t>,</a:t>
            </a:r>
            <a:r>
              <a:rPr lang="el-GR" sz="2400" dirty="0"/>
              <a:t> στεατικό</a:t>
            </a:r>
            <a:r>
              <a:rPr lang="en-US" sz="2400" dirty="0"/>
              <a:t> Na*</a:t>
            </a:r>
            <a:r>
              <a:rPr lang="el-GR" sz="2400" dirty="0"/>
              <a:t>,</a:t>
            </a:r>
            <a:r>
              <a:rPr lang="en-US" sz="2400" dirty="0"/>
              <a:t> </a:t>
            </a:r>
            <a:r>
              <a:rPr lang="el-GR" sz="2400" dirty="0"/>
              <a:t>ασπιρίνη (</a:t>
            </a:r>
            <a:r>
              <a:rPr lang="el-GR" sz="2400" dirty="0" err="1"/>
              <a:t>ακετυλοσαλικυλικό</a:t>
            </a:r>
            <a:r>
              <a:rPr lang="el-GR" sz="2400" dirty="0"/>
              <a:t> οξύ)*</a:t>
            </a:r>
            <a:r>
              <a:rPr lang="en-US" sz="2400" dirty="0"/>
              <a:t>*</a:t>
            </a:r>
            <a:r>
              <a:rPr lang="el-GR" sz="2400" dirty="0"/>
              <a:t>, ΑΗΑ (Α- </a:t>
            </a:r>
            <a:r>
              <a:rPr lang="el-GR" sz="2400" dirty="0" err="1"/>
              <a:t>Υδροξυοξέα</a:t>
            </a:r>
            <a:r>
              <a:rPr lang="el-GR" sz="2400" dirty="0"/>
              <a:t>), 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NH</a:t>
            </a:r>
            <a:r>
              <a:rPr lang="en-US" sz="2400" b="0" i="0" baseline="-2500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4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+</a:t>
            </a:r>
            <a:r>
              <a:rPr lang="en-US" sz="2400" b="0" i="0" dirty="0">
                <a:solidFill>
                  <a:srgbClr val="202122"/>
                </a:solidFill>
                <a:effectLst/>
                <a:latin typeface="Arial" panose="020B0604020202020204" pitchFamily="34" charset="0"/>
              </a:rPr>
              <a:t>Cl</a:t>
            </a:r>
            <a:r>
              <a:rPr lang="en-US" sz="2400" b="0" i="0" baseline="300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-</a:t>
            </a:r>
            <a:endParaRPr lang="en-US" sz="2400" dirty="0"/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54B8F953-BB0A-48CD-8D19-9329004F7C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00109" y="3910588"/>
            <a:ext cx="2533650" cy="1809750"/>
          </a:xfrm>
          <a:prstGeom prst="rect">
            <a:avLst/>
          </a:prstGeom>
        </p:spPr>
      </p:pic>
      <p:pic>
        <p:nvPicPr>
          <p:cNvPr id="7" name="Εικόνα 6">
            <a:extLst>
              <a:ext uri="{FF2B5EF4-FFF2-40B4-BE49-F238E27FC236}">
                <a16:creationId xmlns:a16="http://schemas.microsoft.com/office/drawing/2014/main" id="{6AD8ADDA-9581-4288-BF1A-1E2E98F99B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6241" y="3836202"/>
            <a:ext cx="3409950" cy="195852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5D3E7F2-2134-4F56-9DF4-D9A38E9C6CF9}"/>
              </a:ext>
            </a:extLst>
          </p:cNvPr>
          <p:cNvSpPr txBox="1"/>
          <p:nvPr/>
        </p:nvSpPr>
        <p:spPr>
          <a:xfrm>
            <a:off x="838202" y="3615134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7200" dirty="0">
                <a:solidFill>
                  <a:srgbClr val="202122"/>
                </a:solidFill>
                <a:latin typeface="Arial" panose="020B0604020202020204" pitchFamily="34" charset="0"/>
              </a:rPr>
              <a:t>*</a:t>
            </a:r>
            <a:endParaRPr lang="en-US" sz="72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23EC388-B5F1-4CFB-A217-6884B61F3D10}"/>
              </a:ext>
            </a:extLst>
          </p:cNvPr>
          <p:cNvSpPr txBox="1"/>
          <p:nvPr/>
        </p:nvSpPr>
        <p:spPr>
          <a:xfrm>
            <a:off x="6380529" y="3540035"/>
            <a:ext cx="6096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sz="7200" dirty="0">
                <a:solidFill>
                  <a:srgbClr val="202122"/>
                </a:solidFill>
                <a:latin typeface="Arial" panose="020B0604020202020204" pitchFamily="34" charset="0"/>
              </a:rPr>
              <a:t>**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298806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F524AB8-148D-498C-8E60-8A3534AB5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18147"/>
            <a:ext cx="10515600" cy="53588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dirty="0"/>
              <a:t>2</a:t>
            </a:r>
            <a:r>
              <a:rPr lang="el-GR" baseline="30000" dirty="0"/>
              <a:t>ο</a:t>
            </a:r>
            <a:r>
              <a:rPr lang="el-GR" dirty="0"/>
              <a:t> μάθημα – Ασκήσεις εμπέδωσης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Άσκηση 1</a:t>
            </a:r>
          </a:p>
          <a:p>
            <a:pPr marL="0" indent="0">
              <a:buNone/>
            </a:pPr>
            <a:r>
              <a:rPr lang="el-GR" dirty="0"/>
              <a:t>Συμπληρώστε τα κενά:</a:t>
            </a:r>
          </a:p>
          <a:p>
            <a:pPr marL="0" indent="0">
              <a:buNone/>
            </a:pPr>
            <a:r>
              <a:rPr lang="el-GR" dirty="0"/>
              <a:t>Τα λίπη είναι εστέρες ________   με   ________ οξέα. Για να παρασκευάσουμε ένα σκληρό σαπούνι από λίπος, αρκεί να αντιδράσει το ________ με τη ________ ( δηλαδή το ________  στην περίπτωση των σκληρών σαπουνιών), ώστε να γίνει υδρόλυση και να προκύψει γλυκερίνη και __________</a:t>
            </a:r>
            <a:br>
              <a:rPr lang="el-GR" dirty="0"/>
            </a:br>
            <a:r>
              <a:rPr lang="el-GR" dirty="0"/>
              <a:t>Το σαπούνι που προκύπτει δεν αποτελεί ενιαία ένωση αλλά μίγματα _______διαφόρων _________οξέων.</a:t>
            </a:r>
            <a:br>
              <a:rPr lang="el-GR" dirty="0"/>
            </a:br>
            <a:r>
              <a:rPr lang="el-GR" dirty="0"/>
              <a:t>Τα σαπούνια έχουν απορρυπαντική δράση, αφού επιτρέπουν τον σχηματισμό ________ με τις _______ουσίες του δέρματος, ώστε να απομακρύνονται εύκολα με νερό.</a:t>
            </a:r>
            <a:br>
              <a:rPr lang="el-GR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84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DEF744-5DE1-4F8B-8F14-8B9D08A187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53978"/>
            <a:ext cx="10515600" cy="6104021"/>
          </a:xfrm>
        </p:spPr>
        <p:txBody>
          <a:bodyPr/>
          <a:lstStyle/>
          <a:p>
            <a:pPr marL="0" indent="0">
              <a:buNone/>
            </a:pPr>
            <a:r>
              <a:rPr lang="el-GR" dirty="0"/>
              <a:t>Άσκηση 2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Μια βιομηχανία παράγει υψηλής ποιότητας σκούρο πράσινο, στερεό σαπούνι. Από ποιο λίπος ή έλαιο μπορεί να παράγεται; Έχει ισχυρή επίδραση στο δέρμα;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Άνδρας που ξυρίζεται συχνά ανέφερε σκλήρυνση του δέρματος. Θα μπορούσε να οφείλεται σε κάποιο σαπούνι; Αν ναι, από ποιο λίπος ή έλαιο μπορεί να παράγεται το σαπούνι που χρησιμοποίησε; Τι χρώμα είναι; Ανήκει στην κατηγορία σκληρών ή μαλακών σαπουνιών;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5210816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Ευρεία οθόνη</PresentationFormat>
  <Paragraphs>15</Paragraphs>
  <Slides>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Roboto</vt:lpstr>
      <vt:lpstr>Θέμα του Office</vt:lpstr>
      <vt:lpstr>1o Μάθημα - άσκηση Εμπέδωσης 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1o Μάθημα - άσκηση Εμπέδωσης </dc:title>
  <dc:creator>Chrys</dc:creator>
  <cp:lastModifiedBy>Chrys</cp:lastModifiedBy>
  <cp:revision>1</cp:revision>
  <dcterms:created xsi:type="dcterms:W3CDTF">2020-11-10T16:49:46Z</dcterms:created>
  <dcterms:modified xsi:type="dcterms:W3CDTF">2020-11-10T16:49:56Z</dcterms:modified>
</cp:coreProperties>
</file>