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6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6A8"/>
    <a:srgbClr val="6600FF"/>
    <a:srgbClr val="009900"/>
    <a:srgbClr val="FFFF00"/>
    <a:srgbClr val="FC230C"/>
    <a:srgbClr val="FF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0687" autoAdjust="0"/>
    <p:restoredTop sz="94646" autoAdjust="0"/>
  </p:normalViewPr>
  <p:slideViewPr>
    <p:cSldViewPr>
      <p:cViewPr>
        <p:scale>
          <a:sx n="100" d="100"/>
          <a:sy n="100" d="100"/>
        </p:scale>
        <p:origin x="-28" y="7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116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67043E-24B4-444E-9CF9-582C538EC07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4BC1D3F0-007A-4C32-860F-40687C2A977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Είδη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δύναμης</a:t>
          </a:r>
        </a:p>
      </dgm:t>
    </dgm:pt>
    <dgm:pt modelId="{69885256-91F5-4CFD-950E-18AE9A2BDF2F}" type="parTrans" cxnId="{54921FF0-2A2D-4F43-91AA-CDC9904494AB}">
      <dgm:prSet/>
      <dgm:spPr/>
      <dgm:t>
        <a:bodyPr/>
        <a:lstStyle/>
        <a:p>
          <a:endParaRPr lang="el-GR"/>
        </a:p>
      </dgm:t>
    </dgm:pt>
    <dgm:pt modelId="{16491402-F9B6-4596-B362-51101787FE45}" type="sibTrans" cxnId="{54921FF0-2A2D-4F43-91AA-CDC9904494AB}">
      <dgm:prSet/>
      <dgm:spPr/>
      <dgm:t>
        <a:bodyPr/>
        <a:lstStyle/>
        <a:p>
          <a:endParaRPr lang="el-GR"/>
        </a:p>
      </dgm:t>
    </dgm:pt>
    <dgm:pt modelId="{CE06A0CB-FC26-4A53-B11D-99FE2E00073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800" b="0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Arial" charset="0"/>
            </a:rPr>
            <a:t>Μέγιστη Δύναμη</a:t>
          </a:r>
          <a:r>
            <a: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</a:t>
          </a:r>
          <a:endParaRPr kumimoji="0" lang="en-US" altLang="el-GR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Η Μέγιστη τιμή μπορεί </a:t>
          </a:r>
          <a:endParaRPr kumimoji="0" lang="en-US" altLang="el-GR" sz="11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να αναπτυχθεί συνειδητά</a:t>
          </a:r>
          <a:endParaRPr kumimoji="0" lang="en-US" altLang="el-GR" sz="11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(με μέγιστες εκούσιες –</a:t>
          </a:r>
          <a:endParaRPr kumimoji="0" lang="en-US" altLang="el-GR" sz="11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με τη θέληση τους- </a:t>
          </a:r>
          <a:endParaRPr kumimoji="0" lang="en-US" altLang="el-GR" sz="11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συστολές)</a:t>
          </a:r>
          <a:endParaRPr kumimoji="0" lang="en-US" altLang="el-GR" sz="11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από τους μυς </a:t>
          </a:r>
        </a:p>
      </dgm:t>
    </dgm:pt>
    <dgm:pt modelId="{6E16D3D7-4C21-47A7-86C4-82BB2D9336A9}" type="parTrans" cxnId="{D9A8F341-DF56-41B6-B6E0-5FA62FA06183}">
      <dgm:prSet/>
      <dgm:spPr/>
      <dgm:t>
        <a:bodyPr/>
        <a:lstStyle/>
        <a:p>
          <a:endParaRPr lang="el-GR"/>
        </a:p>
      </dgm:t>
    </dgm:pt>
    <dgm:pt modelId="{A0F38EA7-D721-4493-9B90-5557AE8F86ED}" type="sibTrans" cxnId="{D9A8F341-DF56-41B6-B6E0-5FA62FA06183}">
      <dgm:prSet/>
      <dgm:spPr/>
      <dgm:t>
        <a:bodyPr/>
        <a:lstStyle/>
        <a:p>
          <a:endParaRPr lang="el-GR"/>
        </a:p>
      </dgm:t>
    </dgm:pt>
    <dgm:pt modelId="{3260A492-F370-4AA1-BAA1-CFC88B8BC28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2800" b="0" i="0" u="none" strike="noStrike" cap="none" normalizeH="0" baseline="0" dirty="0" err="1" smtClean="0">
              <a:ln>
                <a:noFill/>
              </a:ln>
              <a:solidFill>
                <a:srgbClr val="FC230C"/>
              </a:solidFill>
              <a:effectLst/>
              <a:latin typeface="Arial" charset="0"/>
            </a:rPr>
            <a:t>Ταχυδύναμη</a:t>
          </a:r>
          <a:endParaRPr kumimoji="0" lang="en-US" altLang="el-GR" sz="2800" b="0" i="0" u="none" strike="noStrike" cap="none" normalizeH="0" baseline="0" dirty="0" smtClean="0">
            <a:ln>
              <a:noFill/>
            </a:ln>
            <a:solidFill>
              <a:srgbClr val="FC230C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Η ικανότητα του </a:t>
          </a:r>
          <a:endParaRPr kumimoji="0" lang="en-US" altLang="el-GR" sz="11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1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νευρομυϊκού</a:t>
          </a:r>
          <a:r>
            <a: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συστήματος </a:t>
          </a:r>
          <a:endParaRPr kumimoji="0" lang="en-US" altLang="el-GR" sz="11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να αντιδρά σε αντιστάσεις</a:t>
          </a:r>
          <a:endParaRPr kumimoji="0" lang="en-US" altLang="el-GR" sz="11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με μεγάλη ταχύτητα</a:t>
          </a:r>
          <a:endParaRPr kumimoji="0" lang="en-US" altLang="el-GR" sz="1100" b="0" i="0" u="none" strike="noStrike" cap="none" normalizeH="0" baseline="0" dirty="0" smtClean="0">
            <a:ln>
              <a:noFill/>
            </a:ln>
            <a:solidFill>
              <a:srgbClr val="FC230C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</a:t>
          </a:r>
        </a:p>
      </dgm:t>
    </dgm:pt>
    <dgm:pt modelId="{83AE8358-450F-442D-8229-AEDE5FB34E16}" type="parTrans" cxnId="{7D04F650-9B2D-47D6-84B5-C933BBAE09B8}">
      <dgm:prSet/>
      <dgm:spPr/>
      <dgm:t>
        <a:bodyPr/>
        <a:lstStyle/>
        <a:p>
          <a:endParaRPr lang="el-GR"/>
        </a:p>
      </dgm:t>
    </dgm:pt>
    <dgm:pt modelId="{69419D0C-5E0C-46D9-B467-7F1863F5909F}" type="sibTrans" cxnId="{7D04F650-9B2D-47D6-84B5-C933BBAE09B8}">
      <dgm:prSet/>
      <dgm:spPr/>
      <dgm:t>
        <a:bodyPr/>
        <a:lstStyle/>
        <a:p>
          <a:endParaRPr lang="el-GR"/>
        </a:p>
      </dgm:t>
    </dgm:pt>
    <dgm:pt modelId="{AB69C916-D423-402E-AC82-8A8DEE1078E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800" b="1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charset="0"/>
            </a:rPr>
            <a:t>Αντοχή στη Δύναμη</a:t>
          </a:r>
          <a:endParaRPr kumimoji="0" lang="en-US" altLang="el-GR" sz="1800" b="1" i="0" u="none" strike="noStrike" cap="none" normalizeH="0" baseline="0" dirty="0" smtClean="0">
            <a:ln>
              <a:noFill/>
            </a:ln>
            <a:solidFill>
              <a:srgbClr val="6600FF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Η ικανότητα των μυών</a:t>
          </a:r>
          <a:endParaRPr kumimoji="0" lang="en-US" altLang="el-GR" sz="11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να αντιστέκονται </a:t>
          </a:r>
          <a:endParaRPr kumimoji="0" lang="en-US" altLang="el-GR" sz="11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στην</a:t>
          </a:r>
          <a:r>
            <a:rPr kumimoji="0" lang="en-US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</a:t>
          </a:r>
          <a:r>
            <a: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κόπωση, </a:t>
          </a:r>
          <a:endParaRPr kumimoji="0" lang="en-US" altLang="el-GR" sz="11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κυρίως σε επιδόσεις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μεγάλης διάρκειας </a:t>
          </a:r>
          <a:endParaRPr kumimoji="0" lang="en-US" altLang="el-GR" sz="11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l-GR" altLang="el-GR" sz="11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B9E6B891-7A1B-413C-965A-14173702F00D}" type="parTrans" cxnId="{E29CAE89-6BBE-4D1A-B5F7-DE4DE99F1BB1}">
      <dgm:prSet/>
      <dgm:spPr/>
      <dgm:t>
        <a:bodyPr/>
        <a:lstStyle/>
        <a:p>
          <a:endParaRPr lang="el-GR"/>
        </a:p>
      </dgm:t>
    </dgm:pt>
    <dgm:pt modelId="{48F0A125-0252-4F35-A8CA-DCB64D6C6293}" type="sibTrans" cxnId="{E29CAE89-6BBE-4D1A-B5F7-DE4DE99F1BB1}">
      <dgm:prSet/>
      <dgm:spPr/>
      <dgm:t>
        <a:bodyPr/>
        <a:lstStyle/>
        <a:p>
          <a:endParaRPr lang="el-GR"/>
        </a:p>
      </dgm:t>
    </dgm:pt>
    <dgm:pt modelId="{98209BD2-62B7-4BB8-B5C6-5805E29BDDF2}" type="pres">
      <dgm:prSet presAssocID="{A867043E-24B4-444E-9CF9-582C538EC07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3418304-A66C-4CBC-A473-30E33A3E0006}" type="pres">
      <dgm:prSet presAssocID="{4BC1D3F0-007A-4C32-860F-40687C2A977D}" presName="hierRoot1" presStyleCnt="0">
        <dgm:presLayoutVars>
          <dgm:hierBranch/>
        </dgm:presLayoutVars>
      </dgm:prSet>
      <dgm:spPr/>
    </dgm:pt>
    <dgm:pt modelId="{D008081B-59A0-4809-9E3E-78AA4D67E7EB}" type="pres">
      <dgm:prSet presAssocID="{4BC1D3F0-007A-4C32-860F-40687C2A977D}" presName="rootComposite1" presStyleCnt="0"/>
      <dgm:spPr/>
    </dgm:pt>
    <dgm:pt modelId="{A778272C-E3CD-419C-A90C-75E11068E571}" type="pres">
      <dgm:prSet presAssocID="{4BC1D3F0-007A-4C32-860F-40687C2A977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1F1C6D3-3A5A-4121-9483-6066B0EB7F0A}" type="pres">
      <dgm:prSet presAssocID="{4BC1D3F0-007A-4C32-860F-40687C2A977D}" presName="rootConnector1" presStyleLbl="node1" presStyleIdx="0" presStyleCnt="0"/>
      <dgm:spPr/>
      <dgm:t>
        <a:bodyPr/>
        <a:lstStyle/>
        <a:p>
          <a:endParaRPr lang="el-GR"/>
        </a:p>
      </dgm:t>
    </dgm:pt>
    <dgm:pt modelId="{35A09BB3-A397-4742-81FD-17F7A5B1EF46}" type="pres">
      <dgm:prSet presAssocID="{4BC1D3F0-007A-4C32-860F-40687C2A977D}" presName="hierChild2" presStyleCnt="0"/>
      <dgm:spPr/>
    </dgm:pt>
    <dgm:pt modelId="{6871EFFE-C5C2-4073-9364-90A607D717DD}" type="pres">
      <dgm:prSet presAssocID="{6E16D3D7-4C21-47A7-86C4-82BB2D9336A9}" presName="Name35" presStyleLbl="parChTrans1D2" presStyleIdx="0" presStyleCnt="3"/>
      <dgm:spPr/>
      <dgm:t>
        <a:bodyPr/>
        <a:lstStyle/>
        <a:p>
          <a:endParaRPr lang="el-GR"/>
        </a:p>
      </dgm:t>
    </dgm:pt>
    <dgm:pt modelId="{19DCD2F3-2CAA-4EA6-9944-96155C7BCD7D}" type="pres">
      <dgm:prSet presAssocID="{CE06A0CB-FC26-4A53-B11D-99FE2E000733}" presName="hierRoot2" presStyleCnt="0">
        <dgm:presLayoutVars>
          <dgm:hierBranch/>
        </dgm:presLayoutVars>
      </dgm:prSet>
      <dgm:spPr/>
    </dgm:pt>
    <dgm:pt modelId="{9F5DBA15-3906-41B8-A1D6-350B1D198B1D}" type="pres">
      <dgm:prSet presAssocID="{CE06A0CB-FC26-4A53-B11D-99FE2E000733}" presName="rootComposite" presStyleCnt="0"/>
      <dgm:spPr/>
    </dgm:pt>
    <dgm:pt modelId="{FB616B4E-EBD6-4693-8B5F-B5B2395F81EB}" type="pres">
      <dgm:prSet presAssocID="{CE06A0CB-FC26-4A53-B11D-99FE2E00073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99B97E05-ED58-4DEF-86FD-7F43951C371B}" type="pres">
      <dgm:prSet presAssocID="{CE06A0CB-FC26-4A53-B11D-99FE2E000733}" presName="rootConnector" presStyleLbl="node2" presStyleIdx="0" presStyleCnt="3"/>
      <dgm:spPr/>
      <dgm:t>
        <a:bodyPr/>
        <a:lstStyle/>
        <a:p>
          <a:endParaRPr lang="el-GR"/>
        </a:p>
      </dgm:t>
    </dgm:pt>
    <dgm:pt modelId="{7389B130-8D7D-46A9-8898-6EA3A0E83FB3}" type="pres">
      <dgm:prSet presAssocID="{CE06A0CB-FC26-4A53-B11D-99FE2E000733}" presName="hierChild4" presStyleCnt="0"/>
      <dgm:spPr/>
    </dgm:pt>
    <dgm:pt modelId="{3FB36D7B-A2CC-4703-9998-ADA4843F794B}" type="pres">
      <dgm:prSet presAssocID="{CE06A0CB-FC26-4A53-B11D-99FE2E000733}" presName="hierChild5" presStyleCnt="0"/>
      <dgm:spPr/>
    </dgm:pt>
    <dgm:pt modelId="{0956C457-962C-4D9D-8F47-863FD968AC4C}" type="pres">
      <dgm:prSet presAssocID="{83AE8358-450F-442D-8229-AEDE5FB34E16}" presName="Name35" presStyleLbl="parChTrans1D2" presStyleIdx="1" presStyleCnt="3"/>
      <dgm:spPr/>
      <dgm:t>
        <a:bodyPr/>
        <a:lstStyle/>
        <a:p>
          <a:endParaRPr lang="el-GR"/>
        </a:p>
      </dgm:t>
    </dgm:pt>
    <dgm:pt modelId="{781E2E2F-BF10-4EB1-945E-9333755063FC}" type="pres">
      <dgm:prSet presAssocID="{3260A492-F370-4AA1-BAA1-CFC88B8BC285}" presName="hierRoot2" presStyleCnt="0">
        <dgm:presLayoutVars>
          <dgm:hierBranch/>
        </dgm:presLayoutVars>
      </dgm:prSet>
      <dgm:spPr/>
    </dgm:pt>
    <dgm:pt modelId="{B7C44A96-3C6F-4530-9D5C-5450B6A2E719}" type="pres">
      <dgm:prSet presAssocID="{3260A492-F370-4AA1-BAA1-CFC88B8BC285}" presName="rootComposite" presStyleCnt="0"/>
      <dgm:spPr/>
    </dgm:pt>
    <dgm:pt modelId="{169059DD-025E-468F-8678-3582DDFCFDA0}" type="pres">
      <dgm:prSet presAssocID="{3260A492-F370-4AA1-BAA1-CFC88B8BC28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1C3197F-CDB0-4FF3-A2AD-F32A0D7A84A9}" type="pres">
      <dgm:prSet presAssocID="{3260A492-F370-4AA1-BAA1-CFC88B8BC285}" presName="rootConnector" presStyleLbl="node2" presStyleIdx="1" presStyleCnt="3"/>
      <dgm:spPr/>
      <dgm:t>
        <a:bodyPr/>
        <a:lstStyle/>
        <a:p>
          <a:endParaRPr lang="el-GR"/>
        </a:p>
      </dgm:t>
    </dgm:pt>
    <dgm:pt modelId="{FF8D3554-2CB8-489D-AE6C-C03D2683D8EC}" type="pres">
      <dgm:prSet presAssocID="{3260A492-F370-4AA1-BAA1-CFC88B8BC285}" presName="hierChild4" presStyleCnt="0"/>
      <dgm:spPr/>
    </dgm:pt>
    <dgm:pt modelId="{5CF444EC-7E53-4E54-B3BB-C4F360849C3B}" type="pres">
      <dgm:prSet presAssocID="{3260A492-F370-4AA1-BAA1-CFC88B8BC285}" presName="hierChild5" presStyleCnt="0"/>
      <dgm:spPr/>
    </dgm:pt>
    <dgm:pt modelId="{8165DC7A-B627-4756-A417-8DE5D41527A4}" type="pres">
      <dgm:prSet presAssocID="{B9E6B891-7A1B-413C-965A-14173702F00D}" presName="Name35" presStyleLbl="parChTrans1D2" presStyleIdx="2" presStyleCnt="3"/>
      <dgm:spPr/>
      <dgm:t>
        <a:bodyPr/>
        <a:lstStyle/>
        <a:p>
          <a:endParaRPr lang="el-GR"/>
        </a:p>
      </dgm:t>
    </dgm:pt>
    <dgm:pt modelId="{4B71BABE-0DF2-479D-9289-D967266FD018}" type="pres">
      <dgm:prSet presAssocID="{AB69C916-D423-402E-AC82-8A8DEE1078E3}" presName="hierRoot2" presStyleCnt="0">
        <dgm:presLayoutVars>
          <dgm:hierBranch/>
        </dgm:presLayoutVars>
      </dgm:prSet>
      <dgm:spPr/>
    </dgm:pt>
    <dgm:pt modelId="{40FA0793-48E5-4725-89D9-078786B2F36E}" type="pres">
      <dgm:prSet presAssocID="{AB69C916-D423-402E-AC82-8A8DEE1078E3}" presName="rootComposite" presStyleCnt="0"/>
      <dgm:spPr/>
    </dgm:pt>
    <dgm:pt modelId="{49FC2478-1463-4AFE-ABBC-454E69F26B43}" type="pres">
      <dgm:prSet presAssocID="{AB69C916-D423-402E-AC82-8A8DEE1078E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9BDA1F68-0F6F-4FAA-8CA6-A31083BC6917}" type="pres">
      <dgm:prSet presAssocID="{AB69C916-D423-402E-AC82-8A8DEE1078E3}" presName="rootConnector" presStyleLbl="node2" presStyleIdx="2" presStyleCnt="3"/>
      <dgm:spPr/>
      <dgm:t>
        <a:bodyPr/>
        <a:lstStyle/>
        <a:p>
          <a:endParaRPr lang="el-GR"/>
        </a:p>
      </dgm:t>
    </dgm:pt>
    <dgm:pt modelId="{F62063FC-E5C9-493C-B1C2-B61A52530E3F}" type="pres">
      <dgm:prSet presAssocID="{AB69C916-D423-402E-AC82-8A8DEE1078E3}" presName="hierChild4" presStyleCnt="0"/>
      <dgm:spPr/>
    </dgm:pt>
    <dgm:pt modelId="{D5AFBDC0-BF5F-4131-B922-827A72F3E6FF}" type="pres">
      <dgm:prSet presAssocID="{AB69C916-D423-402E-AC82-8A8DEE1078E3}" presName="hierChild5" presStyleCnt="0"/>
      <dgm:spPr/>
    </dgm:pt>
    <dgm:pt modelId="{684619FE-61A3-4074-96A7-AA2EE0334D18}" type="pres">
      <dgm:prSet presAssocID="{4BC1D3F0-007A-4C32-860F-40687C2A977D}" presName="hierChild3" presStyleCnt="0"/>
      <dgm:spPr/>
    </dgm:pt>
  </dgm:ptLst>
  <dgm:cxnLst>
    <dgm:cxn modelId="{E29CAE89-6BBE-4D1A-B5F7-DE4DE99F1BB1}" srcId="{4BC1D3F0-007A-4C32-860F-40687C2A977D}" destId="{AB69C916-D423-402E-AC82-8A8DEE1078E3}" srcOrd="2" destOrd="0" parTransId="{B9E6B891-7A1B-413C-965A-14173702F00D}" sibTransId="{48F0A125-0252-4F35-A8CA-DCB64D6C6293}"/>
    <dgm:cxn modelId="{253297AB-1A8A-49E1-838A-85EAB3AD69F0}" type="presOf" srcId="{B9E6B891-7A1B-413C-965A-14173702F00D}" destId="{8165DC7A-B627-4756-A417-8DE5D41527A4}" srcOrd="0" destOrd="0" presId="urn:microsoft.com/office/officeart/2005/8/layout/orgChart1"/>
    <dgm:cxn modelId="{7D04F650-9B2D-47D6-84B5-C933BBAE09B8}" srcId="{4BC1D3F0-007A-4C32-860F-40687C2A977D}" destId="{3260A492-F370-4AA1-BAA1-CFC88B8BC285}" srcOrd="1" destOrd="0" parTransId="{83AE8358-450F-442D-8229-AEDE5FB34E16}" sibTransId="{69419D0C-5E0C-46D9-B467-7F1863F5909F}"/>
    <dgm:cxn modelId="{D9A8F341-DF56-41B6-B6E0-5FA62FA06183}" srcId="{4BC1D3F0-007A-4C32-860F-40687C2A977D}" destId="{CE06A0CB-FC26-4A53-B11D-99FE2E000733}" srcOrd="0" destOrd="0" parTransId="{6E16D3D7-4C21-47A7-86C4-82BB2D9336A9}" sibTransId="{A0F38EA7-D721-4493-9B90-5557AE8F86ED}"/>
    <dgm:cxn modelId="{01EEB652-D750-4589-AEDB-286C5682EB64}" type="presOf" srcId="{CE06A0CB-FC26-4A53-B11D-99FE2E000733}" destId="{99B97E05-ED58-4DEF-86FD-7F43951C371B}" srcOrd="1" destOrd="0" presId="urn:microsoft.com/office/officeart/2005/8/layout/orgChart1"/>
    <dgm:cxn modelId="{C28E0C51-E0EA-4294-9931-7F517D5530BB}" type="presOf" srcId="{6E16D3D7-4C21-47A7-86C4-82BB2D9336A9}" destId="{6871EFFE-C5C2-4073-9364-90A607D717DD}" srcOrd="0" destOrd="0" presId="urn:microsoft.com/office/officeart/2005/8/layout/orgChart1"/>
    <dgm:cxn modelId="{54921FF0-2A2D-4F43-91AA-CDC9904494AB}" srcId="{A867043E-24B4-444E-9CF9-582C538EC07F}" destId="{4BC1D3F0-007A-4C32-860F-40687C2A977D}" srcOrd="0" destOrd="0" parTransId="{69885256-91F5-4CFD-950E-18AE9A2BDF2F}" sibTransId="{16491402-F9B6-4596-B362-51101787FE45}"/>
    <dgm:cxn modelId="{1C867683-BED2-47E8-A359-6F4FB74C9D48}" type="presOf" srcId="{4BC1D3F0-007A-4C32-860F-40687C2A977D}" destId="{21F1C6D3-3A5A-4121-9483-6066B0EB7F0A}" srcOrd="1" destOrd="0" presId="urn:microsoft.com/office/officeart/2005/8/layout/orgChart1"/>
    <dgm:cxn modelId="{2B28BD28-7BB0-41D0-A114-636FB8F77250}" type="presOf" srcId="{4BC1D3F0-007A-4C32-860F-40687C2A977D}" destId="{A778272C-E3CD-419C-A90C-75E11068E571}" srcOrd="0" destOrd="0" presId="urn:microsoft.com/office/officeart/2005/8/layout/orgChart1"/>
    <dgm:cxn modelId="{2B729313-BE5B-417A-B5D5-247A7C07A756}" type="presOf" srcId="{AB69C916-D423-402E-AC82-8A8DEE1078E3}" destId="{49FC2478-1463-4AFE-ABBC-454E69F26B43}" srcOrd="0" destOrd="0" presId="urn:microsoft.com/office/officeart/2005/8/layout/orgChart1"/>
    <dgm:cxn modelId="{AB57D368-2D74-4F2A-8D6B-F0F9DB4F3AB7}" type="presOf" srcId="{3260A492-F370-4AA1-BAA1-CFC88B8BC285}" destId="{169059DD-025E-468F-8678-3582DDFCFDA0}" srcOrd="0" destOrd="0" presId="urn:microsoft.com/office/officeart/2005/8/layout/orgChart1"/>
    <dgm:cxn modelId="{814DB1EE-6FDB-4B9B-9E6E-DEC4FDF2393F}" type="presOf" srcId="{CE06A0CB-FC26-4A53-B11D-99FE2E000733}" destId="{FB616B4E-EBD6-4693-8B5F-B5B2395F81EB}" srcOrd="0" destOrd="0" presId="urn:microsoft.com/office/officeart/2005/8/layout/orgChart1"/>
    <dgm:cxn modelId="{699493C1-DD4D-442C-B360-CA2D0D4680FD}" type="presOf" srcId="{AB69C916-D423-402E-AC82-8A8DEE1078E3}" destId="{9BDA1F68-0F6F-4FAA-8CA6-A31083BC6917}" srcOrd="1" destOrd="0" presId="urn:microsoft.com/office/officeart/2005/8/layout/orgChart1"/>
    <dgm:cxn modelId="{5272F795-07C3-4A4F-ACB1-60D0F73A38F6}" type="presOf" srcId="{A867043E-24B4-444E-9CF9-582C538EC07F}" destId="{98209BD2-62B7-4BB8-B5C6-5805E29BDDF2}" srcOrd="0" destOrd="0" presId="urn:microsoft.com/office/officeart/2005/8/layout/orgChart1"/>
    <dgm:cxn modelId="{CFA9A1DB-CA94-479E-877E-F26F6D74B83B}" type="presOf" srcId="{3260A492-F370-4AA1-BAA1-CFC88B8BC285}" destId="{F1C3197F-CDB0-4FF3-A2AD-F32A0D7A84A9}" srcOrd="1" destOrd="0" presId="urn:microsoft.com/office/officeart/2005/8/layout/orgChart1"/>
    <dgm:cxn modelId="{32E217FD-0F68-44A7-9201-4EBC953284D5}" type="presOf" srcId="{83AE8358-450F-442D-8229-AEDE5FB34E16}" destId="{0956C457-962C-4D9D-8F47-863FD968AC4C}" srcOrd="0" destOrd="0" presId="urn:microsoft.com/office/officeart/2005/8/layout/orgChart1"/>
    <dgm:cxn modelId="{204694C9-7CB4-43C2-885F-B20E34669CE1}" type="presParOf" srcId="{98209BD2-62B7-4BB8-B5C6-5805E29BDDF2}" destId="{83418304-A66C-4CBC-A473-30E33A3E0006}" srcOrd="0" destOrd="0" presId="urn:microsoft.com/office/officeart/2005/8/layout/orgChart1"/>
    <dgm:cxn modelId="{1EA9C0C5-2B5B-45A9-BF32-6851C176AAE5}" type="presParOf" srcId="{83418304-A66C-4CBC-A473-30E33A3E0006}" destId="{D008081B-59A0-4809-9E3E-78AA4D67E7EB}" srcOrd="0" destOrd="0" presId="urn:microsoft.com/office/officeart/2005/8/layout/orgChart1"/>
    <dgm:cxn modelId="{F09E94B8-D17A-41AE-8845-491A8D833B5E}" type="presParOf" srcId="{D008081B-59A0-4809-9E3E-78AA4D67E7EB}" destId="{A778272C-E3CD-419C-A90C-75E11068E571}" srcOrd="0" destOrd="0" presId="urn:microsoft.com/office/officeart/2005/8/layout/orgChart1"/>
    <dgm:cxn modelId="{E0058360-EC69-4F97-A16C-35A591189F39}" type="presParOf" srcId="{D008081B-59A0-4809-9E3E-78AA4D67E7EB}" destId="{21F1C6D3-3A5A-4121-9483-6066B0EB7F0A}" srcOrd="1" destOrd="0" presId="urn:microsoft.com/office/officeart/2005/8/layout/orgChart1"/>
    <dgm:cxn modelId="{D83BA91B-FDBA-49BB-8452-49204ECABA27}" type="presParOf" srcId="{83418304-A66C-4CBC-A473-30E33A3E0006}" destId="{35A09BB3-A397-4742-81FD-17F7A5B1EF46}" srcOrd="1" destOrd="0" presId="urn:microsoft.com/office/officeart/2005/8/layout/orgChart1"/>
    <dgm:cxn modelId="{8463D0E2-DFF3-4F13-B6C1-E50D05F6BA4E}" type="presParOf" srcId="{35A09BB3-A397-4742-81FD-17F7A5B1EF46}" destId="{6871EFFE-C5C2-4073-9364-90A607D717DD}" srcOrd="0" destOrd="0" presId="urn:microsoft.com/office/officeart/2005/8/layout/orgChart1"/>
    <dgm:cxn modelId="{92DD63C4-7E01-4CA6-BCA2-8F3A431058E5}" type="presParOf" srcId="{35A09BB3-A397-4742-81FD-17F7A5B1EF46}" destId="{19DCD2F3-2CAA-4EA6-9944-96155C7BCD7D}" srcOrd="1" destOrd="0" presId="urn:microsoft.com/office/officeart/2005/8/layout/orgChart1"/>
    <dgm:cxn modelId="{D44E5A68-D8ED-469A-A2CA-954E395A18A2}" type="presParOf" srcId="{19DCD2F3-2CAA-4EA6-9944-96155C7BCD7D}" destId="{9F5DBA15-3906-41B8-A1D6-350B1D198B1D}" srcOrd="0" destOrd="0" presId="urn:microsoft.com/office/officeart/2005/8/layout/orgChart1"/>
    <dgm:cxn modelId="{9A04F32C-600D-4F11-AFC6-4C02A34EF569}" type="presParOf" srcId="{9F5DBA15-3906-41B8-A1D6-350B1D198B1D}" destId="{FB616B4E-EBD6-4693-8B5F-B5B2395F81EB}" srcOrd="0" destOrd="0" presId="urn:microsoft.com/office/officeart/2005/8/layout/orgChart1"/>
    <dgm:cxn modelId="{C0B8ABF0-1ACF-48BF-814D-DCCE07CAC826}" type="presParOf" srcId="{9F5DBA15-3906-41B8-A1D6-350B1D198B1D}" destId="{99B97E05-ED58-4DEF-86FD-7F43951C371B}" srcOrd="1" destOrd="0" presId="urn:microsoft.com/office/officeart/2005/8/layout/orgChart1"/>
    <dgm:cxn modelId="{34059614-D0B2-4449-90D1-0B8134EBD931}" type="presParOf" srcId="{19DCD2F3-2CAA-4EA6-9944-96155C7BCD7D}" destId="{7389B130-8D7D-46A9-8898-6EA3A0E83FB3}" srcOrd="1" destOrd="0" presId="urn:microsoft.com/office/officeart/2005/8/layout/orgChart1"/>
    <dgm:cxn modelId="{CDF74B0C-2EC2-43A9-9512-A13469F61094}" type="presParOf" srcId="{19DCD2F3-2CAA-4EA6-9944-96155C7BCD7D}" destId="{3FB36D7B-A2CC-4703-9998-ADA4843F794B}" srcOrd="2" destOrd="0" presId="urn:microsoft.com/office/officeart/2005/8/layout/orgChart1"/>
    <dgm:cxn modelId="{09298F89-2FE9-40AF-96F0-00D0D68155DC}" type="presParOf" srcId="{35A09BB3-A397-4742-81FD-17F7A5B1EF46}" destId="{0956C457-962C-4D9D-8F47-863FD968AC4C}" srcOrd="2" destOrd="0" presId="urn:microsoft.com/office/officeart/2005/8/layout/orgChart1"/>
    <dgm:cxn modelId="{C27ECB82-96B3-4D1D-90B7-72B0427ABC8B}" type="presParOf" srcId="{35A09BB3-A397-4742-81FD-17F7A5B1EF46}" destId="{781E2E2F-BF10-4EB1-945E-9333755063FC}" srcOrd="3" destOrd="0" presId="urn:microsoft.com/office/officeart/2005/8/layout/orgChart1"/>
    <dgm:cxn modelId="{4C8D8E01-426A-4BCB-B3FF-6A5C8AEC5F1C}" type="presParOf" srcId="{781E2E2F-BF10-4EB1-945E-9333755063FC}" destId="{B7C44A96-3C6F-4530-9D5C-5450B6A2E719}" srcOrd="0" destOrd="0" presId="urn:microsoft.com/office/officeart/2005/8/layout/orgChart1"/>
    <dgm:cxn modelId="{2E0CE6CB-2473-45CB-937A-47EC37C90144}" type="presParOf" srcId="{B7C44A96-3C6F-4530-9D5C-5450B6A2E719}" destId="{169059DD-025E-468F-8678-3582DDFCFDA0}" srcOrd="0" destOrd="0" presId="urn:microsoft.com/office/officeart/2005/8/layout/orgChart1"/>
    <dgm:cxn modelId="{B829C5E2-5476-4D1C-920A-83B442E69883}" type="presParOf" srcId="{B7C44A96-3C6F-4530-9D5C-5450B6A2E719}" destId="{F1C3197F-CDB0-4FF3-A2AD-F32A0D7A84A9}" srcOrd="1" destOrd="0" presId="urn:microsoft.com/office/officeart/2005/8/layout/orgChart1"/>
    <dgm:cxn modelId="{6B7B7FC6-98B7-4925-8F48-C2C43F6F649F}" type="presParOf" srcId="{781E2E2F-BF10-4EB1-945E-9333755063FC}" destId="{FF8D3554-2CB8-489D-AE6C-C03D2683D8EC}" srcOrd="1" destOrd="0" presId="urn:microsoft.com/office/officeart/2005/8/layout/orgChart1"/>
    <dgm:cxn modelId="{F25AE0DB-61B5-44CD-B69B-D0CE76CB08F9}" type="presParOf" srcId="{781E2E2F-BF10-4EB1-945E-9333755063FC}" destId="{5CF444EC-7E53-4E54-B3BB-C4F360849C3B}" srcOrd="2" destOrd="0" presId="urn:microsoft.com/office/officeart/2005/8/layout/orgChart1"/>
    <dgm:cxn modelId="{107E99D8-CE22-46CE-9ED6-165786B58F12}" type="presParOf" srcId="{35A09BB3-A397-4742-81FD-17F7A5B1EF46}" destId="{8165DC7A-B627-4756-A417-8DE5D41527A4}" srcOrd="4" destOrd="0" presId="urn:microsoft.com/office/officeart/2005/8/layout/orgChart1"/>
    <dgm:cxn modelId="{F55D3D5E-7A06-470C-A986-373A2079B982}" type="presParOf" srcId="{35A09BB3-A397-4742-81FD-17F7A5B1EF46}" destId="{4B71BABE-0DF2-479D-9289-D967266FD018}" srcOrd="5" destOrd="0" presId="urn:microsoft.com/office/officeart/2005/8/layout/orgChart1"/>
    <dgm:cxn modelId="{DD3F2D54-A865-41A3-B2B1-788B4B3151C5}" type="presParOf" srcId="{4B71BABE-0DF2-479D-9289-D967266FD018}" destId="{40FA0793-48E5-4725-89D9-078786B2F36E}" srcOrd="0" destOrd="0" presId="urn:microsoft.com/office/officeart/2005/8/layout/orgChart1"/>
    <dgm:cxn modelId="{C427B8BA-2D4D-40A0-AB89-55DE7C19D8FD}" type="presParOf" srcId="{40FA0793-48E5-4725-89D9-078786B2F36E}" destId="{49FC2478-1463-4AFE-ABBC-454E69F26B43}" srcOrd="0" destOrd="0" presId="urn:microsoft.com/office/officeart/2005/8/layout/orgChart1"/>
    <dgm:cxn modelId="{7A234977-3EE3-48CE-9FAB-F574D6E483E0}" type="presParOf" srcId="{40FA0793-48E5-4725-89D9-078786B2F36E}" destId="{9BDA1F68-0F6F-4FAA-8CA6-A31083BC6917}" srcOrd="1" destOrd="0" presId="urn:microsoft.com/office/officeart/2005/8/layout/orgChart1"/>
    <dgm:cxn modelId="{00006366-B143-4711-BC4D-CFCC8CD20DFF}" type="presParOf" srcId="{4B71BABE-0DF2-479D-9289-D967266FD018}" destId="{F62063FC-E5C9-493C-B1C2-B61A52530E3F}" srcOrd="1" destOrd="0" presId="urn:microsoft.com/office/officeart/2005/8/layout/orgChart1"/>
    <dgm:cxn modelId="{92635397-E424-4EE2-93C1-7048DC0DCF47}" type="presParOf" srcId="{4B71BABE-0DF2-479D-9289-D967266FD018}" destId="{D5AFBDC0-BF5F-4131-B922-827A72F3E6FF}" srcOrd="2" destOrd="0" presId="urn:microsoft.com/office/officeart/2005/8/layout/orgChart1"/>
    <dgm:cxn modelId="{46EFA368-6293-448F-A2F5-1C0869146375}" type="presParOf" srcId="{83418304-A66C-4CBC-A473-30E33A3E0006}" destId="{684619FE-61A3-4074-96A7-AA2EE0334D18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noProof="0" smtClean="0"/>
              <a:t>Δεύτερου επιπέδου</a:t>
            </a:r>
          </a:p>
          <a:p>
            <a:pPr lvl="2"/>
            <a:r>
              <a:rPr lang="el-GR" altLang="el-GR" noProof="0" smtClean="0"/>
              <a:t>Τρίτου επιπέδου</a:t>
            </a:r>
          </a:p>
          <a:p>
            <a:pPr lvl="3"/>
            <a:r>
              <a:rPr lang="el-GR" altLang="el-GR" noProof="0" smtClean="0"/>
              <a:t>Τέταρτου επιπέδου</a:t>
            </a:r>
          </a:p>
          <a:p>
            <a:pPr lvl="4"/>
            <a:r>
              <a:rPr lang="el-GR" altLang="el-GR" noProof="0" smtClean="0"/>
              <a:t>Πέμπτου επιπέδου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19B7AB5-46B7-41AE-837B-9BA32B9959F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="" xmlns:p14="http://schemas.microsoft.com/office/powerpoint/2010/main" val="2624087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mtClean="0"/>
              <a:t>Εδώ σταματησα για ποδολογια</a:t>
            </a:r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9B7AB5-46B7-41AE-837B-9BA32B9959F5}" type="slidenum">
              <a:rPr lang="el-GR" altLang="el-GR" smtClean="0"/>
              <a:pPr>
                <a:defRPr/>
              </a:pPr>
              <a:t>28</a:t>
            </a:fld>
            <a:endParaRPr lang="el-GR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C8160-4964-4B91-A3F1-E4A7792D6C32}" type="datetime1">
              <a:rPr lang="el-GR" altLang="el-GR"/>
              <a:pPr>
                <a:defRPr/>
              </a:pPr>
              <a:t>6/12/2021</a:t>
            </a:fld>
            <a:endParaRPr lang="es-ES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BDE0-B7F3-4222-85A7-9096AAC74323}" type="slidenum">
              <a:rPr lang="es-ES" altLang="el-GR"/>
              <a:pPr>
                <a:defRPr/>
              </a:pPr>
              <a:t>‹#›</a:t>
            </a:fld>
            <a:endParaRPr lang="es-ES" altLang="el-GR"/>
          </a:p>
        </p:txBody>
      </p:sp>
    </p:spTree>
    <p:extLst>
      <p:ext uri="{BB962C8B-B14F-4D97-AF65-F5344CB8AC3E}">
        <p14:creationId xmlns="" xmlns:p14="http://schemas.microsoft.com/office/powerpoint/2010/main" val="1101032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B96C3-123B-4032-8C68-94EA246940E9}" type="datetime1">
              <a:rPr lang="el-GR" altLang="el-GR"/>
              <a:pPr>
                <a:defRPr/>
              </a:pPr>
              <a:t>6/12/2021</a:t>
            </a:fld>
            <a:endParaRPr lang="es-ES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EF186-C810-4E4A-8726-D2006F127751}" type="slidenum">
              <a:rPr lang="es-ES" altLang="el-GR"/>
              <a:pPr>
                <a:defRPr/>
              </a:pPr>
              <a:t>‹#›</a:t>
            </a:fld>
            <a:endParaRPr lang="es-ES" altLang="el-GR"/>
          </a:p>
        </p:txBody>
      </p:sp>
    </p:spTree>
    <p:extLst>
      <p:ext uri="{BB962C8B-B14F-4D97-AF65-F5344CB8AC3E}">
        <p14:creationId xmlns="" xmlns:p14="http://schemas.microsoft.com/office/powerpoint/2010/main" val="672944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DF853-7C83-4766-968A-3A9C40CE0CE1}" type="datetime1">
              <a:rPr lang="el-GR" altLang="el-GR"/>
              <a:pPr>
                <a:defRPr/>
              </a:pPr>
              <a:t>6/12/2021</a:t>
            </a:fld>
            <a:endParaRPr lang="es-ES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79548-1E76-4B00-91EB-1BD016D03AF9}" type="slidenum">
              <a:rPr lang="es-ES" altLang="el-GR"/>
              <a:pPr>
                <a:defRPr/>
              </a:pPr>
              <a:t>‹#›</a:t>
            </a:fld>
            <a:endParaRPr lang="es-ES" altLang="el-GR"/>
          </a:p>
        </p:txBody>
      </p:sp>
    </p:spTree>
    <p:extLst>
      <p:ext uri="{BB962C8B-B14F-4D97-AF65-F5344CB8AC3E}">
        <p14:creationId xmlns="" xmlns:p14="http://schemas.microsoft.com/office/powerpoint/2010/main" val="3069726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AD2C3-57CB-4535-BFD1-C3D6AEAC55C3}" type="datetime1">
              <a:rPr lang="el-GR" altLang="el-GR"/>
              <a:pPr>
                <a:defRPr/>
              </a:pPr>
              <a:t>6/12/2021</a:t>
            </a:fld>
            <a:endParaRPr lang="es-ES" alt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D32F3-E946-4A0F-AB7D-0213F8C2606B}" type="slidenum">
              <a:rPr lang="es-ES" altLang="el-GR"/>
              <a:pPr>
                <a:defRPr/>
              </a:pPr>
              <a:t>‹#›</a:t>
            </a:fld>
            <a:endParaRPr lang="es-ES" altLang="el-GR"/>
          </a:p>
        </p:txBody>
      </p:sp>
    </p:spTree>
    <p:extLst>
      <p:ext uri="{BB962C8B-B14F-4D97-AF65-F5344CB8AC3E}">
        <p14:creationId xmlns="" xmlns:p14="http://schemas.microsoft.com/office/powerpoint/2010/main" val="2693928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E025C-C5BC-4ED2-A751-612015747997}" type="datetime1">
              <a:rPr lang="el-GR" altLang="el-GR"/>
              <a:pPr>
                <a:defRPr/>
              </a:pPr>
              <a:t>6/12/2021</a:t>
            </a:fld>
            <a:endParaRPr lang="es-ES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B7549-BC65-46D0-9888-0BAFAD9F6FCB}" type="slidenum">
              <a:rPr lang="es-ES" altLang="el-GR"/>
              <a:pPr>
                <a:defRPr/>
              </a:pPr>
              <a:t>‹#›</a:t>
            </a:fld>
            <a:endParaRPr lang="es-ES" altLang="el-GR"/>
          </a:p>
        </p:txBody>
      </p:sp>
    </p:spTree>
    <p:extLst>
      <p:ext uri="{BB962C8B-B14F-4D97-AF65-F5344CB8AC3E}">
        <p14:creationId xmlns="" xmlns:p14="http://schemas.microsoft.com/office/powerpoint/2010/main" val="2574511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971E5-1322-4C70-884A-AA38FF294771}" type="datetime1">
              <a:rPr lang="el-GR" altLang="el-GR"/>
              <a:pPr>
                <a:defRPr/>
              </a:pPr>
              <a:t>6/12/2021</a:t>
            </a:fld>
            <a:endParaRPr lang="es-ES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33C69-16F0-478E-8580-BFC26778B339}" type="slidenum">
              <a:rPr lang="es-ES" altLang="el-GR"/>
              <a:pPr>
                <a:defRPr/>
              </a:pPr>
              <a:t>‹#›</a:t>
            </a:fld>
            <a:endParaRPr lang="es-ES" altLang="el-GR"/>
          </a:p>
        </p:txBody>
      </p:sp>
    </p:spTree>
    <p:extLst>
      <p:ext uri="{BB962C8B-B14F-4D97-AF65-F5344CB8AC3E}">
        <p14:creationId xmlns="" xmlns:p14="http://schemas.microsoft.com/office/powerpoint/2010/main" val="194095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17192-E237-4936-A967-725757F92D94}" type="datetime1">
              <a:rPr lang="el-GR" altLang="el-GR"/>
              <a:pPr>
                <a:defRPr/>
              </a:pPr>
              <a:t>6/12/2021</a:t>
            </a:fld>
            <a:endParaRPr lang="es-ES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86DBB-6719-4E0D-A085-462F80267275}" type="slidenum">
              <a:rPr lang="es-ES" altLang="el-GR"/>
              <a:pPr>
                <a:defRPr/>
              </a:pPr>
              <a:t>‹#›</a:t>
            </a:fld>
            <a:endParaRPr lang="es-ES" altLang="el-GR"/>
          </a:p>
        </p:txBody>
      </p:sp>
    </p:spTree>
    <p:extLst>
      <p:ext uri="{BB962C8B-B14F-4D97-AF65-F5344CB8AC3E}">
        <p14:creationId xmlns="" xmlns:p14="http://schemas.microsoft.com/office/powerpoint/2010/main" val="1522918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097BA-C750-4F96-A532-91DE32DBD7A8}" type="datetime1">
              <a:rPr lang="el-GR" altLang="el-GR"/>
              <a:pPr>
                <a:defRPr/>
              </a:pPr>
              <a:t>6/12/2021</a:t>
            </a:fld>
            <a:endParaRPr lang="es-ES" alt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F8DE4-82E8-4219-83FC-454C247EFF6C}" type="slidenum">
              <a:rPr lang="es-ES" altLang="el-GR"/>
              <a:pPr>
                <a:defRPr/>
              </a:pPr>
              <a:t>‹#›</a:t>
            </a:fld>
            <a:endParaRPr lang="es-ES" altLang="el-GR"/>
          </a:p>
        </p:txBody>
      </p:sp>
    </p:spTree>
    <p:extLst>
      <p:ext uri="{BB962C8B-B14F-4D97-AF65-F5344CB8AC3E}">
        <p14:creationId xmlns="" xmlns:p14="http://schemas.microsoft.com/office/powerpoint/2010/main" val="73979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64329-087F-4D36-A6F0-94205CB8EC44}" type="datetime1">
              <a:rPr lang="el-GR" altLang="el-GR"/>
              <a:pPr>
                <a:defRPr/>
              </a:pPr>
              <a:t>6/12/2021</a:t>
            </a:fld>
            <a:endParaRPr lang="es-ES" alt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99991-E866-4C6F-8821-D658F1C66035}" type="slidenum">
              <a:rPr lang="es-ES" altLang="el-GR"/>
              <a:pPr>
                <a:defRPr/>
              </a:pPr>
              <a:t>‹#›</a:t>
            </a:fld>
            <a:endParaRPr lang="es-ES" altLang="el-GR"/>
          </a:p>
        </p:txBody>
      </p:sp>
    </p:spTree>
    <p:extLst>
      <p:ext uri="{BB962C8B-B14F-4D97-AF65-F5344CB8AC3E}">
        <p14:creationId xmlns="" xmlns:p14="http://schemas.microsoft.com/office/powerpoint/2010/main" val="111261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8EEFD-A7F0-4809-859F-4B7DF9BA1866}" type="datetime1">
              <a:rPr lang="el-GR" altLang="el-GR"/>
              <a:pPr>
                <a:defRPr/>
              </a:pPr>
              <a:t>6/12/2021</a:t>
            </a:fld>
            <a:endParaRPr lang="es-ES" alt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15BE0-830A-4CB7-88D9-7A1156949D6C}" type="slidenum">
              <a:rPr lang="es-ES" altLang="el-GR"/>
              <a:pPr>
                <a:defRPr/>
              </a:pPr>
              <a:t>‹#›</a:t>
            </a:fld>
            <a:endParaRPr lang="es-ES" altLang="el-GR"/>
          </a:p>
        </p:txBody>
      </p:sp>
    </p:spTree>
    <p:extLst>
      <p:ext uri="{BB962C8B-B14F-4D97-AF65-F5344CB8AC3E}">
        <p14:creationId xmlns="" xmlns:p14="http://schemas.microsoft.com/office/powerpoint/2010/main" val="406896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1ADF4-7D6D-40E3-B427-749DBBF6EE47}" type="datetime1">
              <a:rPr lang="el-GR" altLang="el-GR"/>
              <a:pPr>
                <a:defRPr/>
              </a:pPr>
              <a:t>6/12/2021</a:t>
            </a:fld>
            <a:endParaRPr lang="es-ES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7A02D-4005-42AF-A4BA-A4E44190BC1F}" type="slidenum">
              <a:rPr lang="es-ES" altLang="el-GR"/>
              <a:pPr>
                <a:defRPr/>
              </a:pPr>
              <a:t>‹#›</a:t>
            </a:fld>
            <a:endParaRPr lang="es-ES" altLang="el-GR"/>
          </a:p>
        </p:txBody>
      </p:sp>
    </p:spTree>
    <p:extLst>
      <p:ext uri="{BB962C8B-B14F-4D97-AF65-F5344CB8AC3E}">
        <p14:creationId xmlns="" xmlns:p14="http://schemas.microsoft.com/office/powerpoint/2010/main" val="258741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545DD-9FC3-4711-99B6-AF7EE2C967AD}" type="datetime1">
              <a:rPr lang="el-GR" altLang="el-GR"/>
              <a:pPr>
                <a:defRPr/>
              </a:pPr>
              <a:t>6/12/2021</a:t>
            </a:fld>
            <a:endParaRPr lang="es-ES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957C0-A691-4404-92B1-C0DD571E1CD3}" type="slidenum">
              <a:rPr lang="es-ES" altLang="el-GR"/>
              <a:pPr>
                <a:defRPr/>
              </a:pPr>
              <a:t>‹#›</a:t>
            </a:fld>
            <a:endParaRPr lang="es-ES" altLang="el-GR"/>
          </a:p>
        </p:txBody>
      </p:sp>
    </p:spTree>
    <p:extLst>
      <p:ext uri="{BB962C8B-B14F-4D97-AF65-F5344CB8AC3E}">
        <p14:creationId xmlns="" xmlns:p14="http://schemas.microsoft.com/office/powerpoint/2010/main" val="3081336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l-GR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l-GR" smtClean="0"/>
              <a:t>Haga clic para modificar el estilo de texto del patrón</a:t>
            </a:r>
          </a:p>
          <a:p>
            <a:pPr lvl="1"/>
            <a:r>
              <a:rPr lang="es-ES" altLang="el-GR" smtClean="0"/>
              <a:t>Segundo nivel</a:t>
            </a:r>
          </a:p>
          <a:p>
            <a:pPr lvl="2"/>
            <a:r>
              <a:rPr lang="es-ES" altLang="el-GR" smtClean="0"/>
              <a:t>Tercer nivel</a:t>
            </a:r>
          </a:p>
          <a:p>
            <a:pPr lvl="3"/>
            <a:r>
              <a:rPr lang="es-ES" altLang="el-GR" smtClean="0"/>
              <a:t>Cuarto nivel</a:t>
            </a:r>
          </a:p>
          <a:p>
            <a:pPr lvl="4"/>
            <a:r>
              <a:rPr lang="es-ES" altLang="el-GR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D1A8ADDC-10BB-4DEA-B4B1-F37DD237644C}" type="datetime1">
              <a:rPr lang="el-GR" altLang="el-GR"/>
              <a:pPr>
                <a:defRPr/>
              </a:pPr>
              <a:t>6/12/2021</a:t>
            </a:fld>
            <a:endParaRPr lang="es-ES" alt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DADB14F-88E6-498F-AD5D-F4F827364F84}" type="slidenum">
              <a:rPr lang="es-ES" altLang="el-GR"/>
              <a:pPr>
                <a:defRPr/>
              </a:pPr>
              <a:t>‹#›</a:t>
            </a:fld>
            <a:endParaRPr lang="es-ES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duth.gr/modules/document/file.php" TargetMode="External"/><Relationship Id="rId2" Type="http://schemas.openxmlformats.org/officeDocument/2006/relationships/hyperlink" Target="http://pressyourlimits.gr/proponitiki/sosti-apokatastasi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../../Downloads/&#206;&#153;&#206;&#154;&#206;&#145;&#206;&#157;&#206;&#159;&#206;&#164;&#206;&#151;&#206;&#164;&#206;&#149;&#206;&#163;%20&#206;&#166;&#206;&#154;.pdf" TargetMode="Externa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diagramDrawing" Target="../diagrams/drawing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erciseforhealth.gr/uploads/Book.pdf" TargetMode="External"/><Relationship Id="rId2" Type="http://schemas.openxmlformats.org/officeDocument/2006/relationships/hyperlink" Target="https://eclass.duth.gr/modules/document/index.php?course=KOM02330&amp;openDir=/564e4d71XBJB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tballscience.eu/" TargetMode="External"/><Relationship Id="rId2" Type="http://schemas.openxmlformats.org/officeDocument/2006/relationships/hyperlink" Target="http://www.runningnews.gr/item.php?id=801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lass.duth.gr/modules/document/file.ph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00113" y="1484313"/>
            <a:ext cx="7993062" cy="1944687"/>
          </a:xfrm>
        </p:spPr>
        <p:txBody>
          <a:bodyPr/>
          <a:lstStyle/>
          <a:p>
            <a:pPr algn="r" eaLnBrk="1" hangingPunct="1"/>
            <a:r>
              <a:rPr lang="el-GR" altLang="el-GR" sz="5400" b="1" smtClean="0">
                <a:solidFill>
                  <a:schemeClr val="bg1"/>
                </a:solidFill>
              </a:rPr>
              <a:t>Φ</a:t>
            </a:r>
            <a:r>
              <a:rPr lang="el-GR" altLang="el-GR" smtClean="0">
                <a:solidFill>
                  <a:schemeClr val="bg1"/>
                </a:solidFill>
              </a:rPr>
              <a:t>υσική </a:t>
            </a:r>
            <a:r>
              <a:rPr lang="el-GR" altLang="el-GR" sz="5400" b="1" smtClean="0">
                <a:solidFill>
                  <a:schemeClr val="bg1"/>
                </a:solidFill>
              </a:rPr>
              <a:t>Κ</a:t>
            </a:r>
            <a:r>
              <a:rPr lang="el-GR" altLang="el-GR" smtClean="0">
                <a:solidFill>
                  <a:schemeClr val="bg1"/>
                </a:solidFill>
              </a:rPr>
              <a:t>ατάσταση </a:t>
            </a:r>
            <a:br>
              <a:rPr lang="el-GR" altLang="el-GR" smtClean="0">
                <a:solidFill>
                  <a:schemeClr val="bg1"/>
                </a:solidFill>
              </a:rPr>
            </a:br>
            <a:r>
              <a:rPr lang="el-GR" altLang="el-GR" b="1" smtClean="0">
                <a:solidFill>
                  <a:srgbClr val="FFFF00"/>
                </a:solidFill>
              </a:rPr>
              <a:t>Αντοχή</a:t>
            </a:r>
            <a:br>
              <a:rPr lang="el-GR" altLang="el-GR" b="1" smtClean="0">
                <a:solidFill>
                  <a:srgbClr val="FFFF00"/>
                </a:solidFill>
              </a:rPr>
            </a:br>
            <a:r>
              <a:rPr lang="el-GR" altLang="el-GR" b="1" smtClean="0">
                <a:solidFill>
                  <a:srgbClr val="FFFF00"/>
                </a:solidFill>
              </a:rPr>
              <a:t> </a:t>
            </a:r>
            <a:r>
              <a:rPr lang="el-GR" altLang="el-GR" b="1" smtClean="0">
                <a:solidFill>
                  <a:schemeClr val="accent1"/>
                </a:solidFill>
              </a:rPr>
              <a:t>Δύναμη</a:t>
            </a:r>
            <a:r>
              <a:rPr lang="el-GR" altLang="el-GR" b="1" smtClean="0">
                <a:solidFill>
                  <a:schemeClr val="bg1"/>
                </a:solidFill>
              </a:rPr>
              <a:t> </a:t>
            </a:r>
            <a:br>
              <a:rPr lang="el-GR" altLang="el-GR" b="1" smtClean="0">
                <a:solidFill>
                  <a:schemeClr val="bg1"/>
                </a:solidFill>
              </a:rPr>
            </a:br>
            <a:r>
              <a:rPr lang="el-GR" altLang="el-GR" b="1" smtClean="0">
                <a:solidFill>
                  <a:srgbClr val="FFFF00"/>
                </a:solidFill>
              </a:rPr>
              <a:t> Ταχύτητα</a:t>
            </a:r>
            <a:endParaRPr lang="es-ES" altLang="el-GR" dirty="0" smtClean="0">
              <a:solidFill>
                <a:schemeClr val="bg1"/>
              </a:solidFill>
            </a:endParaRP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4572000" y="4149725"/>
            <a:ext cx="4572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l-GR" altLang="el-GR" sz="1800" b="1" dirty="0">
              <a:solidFill>
                <a:srgbClr val="4B5064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solidFill>
                  <a:srgbClr val="4B5064"/>
                </a:solidFill>
              </a:rPr>
              <a:t>ΕΙΔΙΚΟΤΗΤΑ: </a:t>
            </a:r>
            <a:r>
              <a:rPr lang="el-GR" altLang="el-GR" sz="1800" dirty="0">
                <a:solidFill>
                  <a:srgbClr val="A96D2B"/>
                </a:solidFill>
              </a:rPr>
              <a:t>ΦΥΛΑΚΑΣ ΜΟΥΣΕΙΩΝ &amp; ΑΡΧΑΙΟΛΟΓΙΚΩΝ ΧΩΡΩΝ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l-GR" altLang="el-GR" sz="1800" smtClean="0">
                <a:solidFill>
                  <a:srgbClr val="4B5064"/>
                </a:solidFill>
              </a:rPr>
              <a:t>(</a:t>
            </a:r>
            <a:endParaRPr lang="el-GR" altLang="el-GR" sz="1800" dirty="0">
              <a:solidFill>
                <a:srgbClr val="4B5064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zh-CN" sz="1800" b="1" dirty="0">
              <a:solidFill>
                <a:srgbClr val="4B5064"/>
              </a:solidFill>
              <a:ea typeface="宋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476" y="342900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Μάθημα Φυσική Αγωγή &amp; Αυτοάμυνα</a:t>
            </a:r>
            <a:endParaRPr lang="el-GR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462484" y="28151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Επιμέλεια Εκπαιδευτικού υλικού 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dirty="0" err="1">
                <a:solidFill>
                  <a:schemeClr val="bg1"/>
                </a:solidFill>
                <a:latin typeface="Comic Sans MS" panose="030F0702030302020204" pitchFamily="66" charset="0"/>
              </a:rPr>
              <a:t>Κουρτεσοπούλου</a:t>
            </a:r>
            <a:endParaRPr lang="el-GR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Θέση ημερομηνίας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4CA9B4D-BD81-4B85-9282-DAE6B40F67AE}" type="datetime1">
              <a:rPr lang="el-GR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6/12/2021</a:t>
            </a:fld>
            <a:endParaRPr lang="es-ES" altLang="el-GR" sz="1400" smtClean="0"/>
          </a:p>
        </p:txBody>
      </p:sp>
      <p:sp>
        <p:nvSpPr>
          <p:cNvPr id="12291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091151D-18A4-4B95-92FE-2656117720EA}" type="slidenum">
              <a:rPr lang="es-ES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s-ES" altLang="el-GR" sz="1400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800" smtClean="0">
                <a:solidFill>
                  <a:srgbClr val="FFFF00"/>
                </a:solidFill>
              </a:rPr>
              <a:t>Υπολογισμός καρδιακής συχνότητας άσκησης</a:t>
            </a:r>
            <a:r>
              <a:rPr lang="el-GR" altLang="el-GR" sz="2800" smtClean="0"/>
              <a:t>, </a:t>
            </a:r>
            <a:r>
              <a:rPr lang="el-GR" altLang="el-GR" sz="2800" smtClean="0">
                <a:solidFill>
                  <a:srgbClr val="FF9933"/>
                </a:solidFill>
              </a:rPr>
              <a:t>για τη βελτίωση της αερόβιας ικανότητας</a:t>
            </a:r>
            <a:r>
              <a:rPr lang="el-GR" altLang="el-GR" sz="2800" smtClean="0"/>
              <a:t> </a:t>
            </a:r>
            <a:endParaRPr lang="el-GR" altLang="el-GR" sz="4000" smtClean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63713" y="1700213"/>
            <a:ext cx="7380287" cy="45259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1800" smtClean="0">
                <a:solidFill>
                  <a:schemeClr val="bg1"/>
                </a:solidFill>
              </a:rPr>
              <a:t>1.Υπολογισμός της </a:t>
            </a:r>
            <a:r>
              <a:rPr lang="el-GR" altLang="el-GR" sz="1800" smtClean="0">
                <a:solidFill>
                  <a:schemeClr val="folHlink"/>
                </a:solidFill>
              </a:rPr>
              <a:t>μέγιστης καρδιακής συχνότητας</a:t>
            </a:r>
            <a:r>
              <a:rPr lang="el-GR" altLang="el-GR" sz="1800" smtClean="0">
                <a:solidFill>
                  <a:schemeClr val="bg1"/>
                </a:solidFill>
              </a:rPr>
              <a:t> (ΜΚΣ)</a:t>
            </a:r>
            <a:r>
              <a:rPr lang="en-US" altLang="el-GR" sz="1800" smtClean="0">
                <a:solidFill>
                  <a:schemeClr val="bg1"/>
                </a:solidFill>
              </a:rPr>
              <a:t>. </a:t>
            </a:r>
            <a:r>
              <a:rPr lang="el-GR" altLang="el-GR" sz="1800" smtClean="0">
                <a:solidFill>
                  <a:schemeClr val="bg1"/>
                </a:solidFill>
              </a:rPr>
              <a:t>Πως</a:t>
            </a:r>
            <a:r>
              <a:rPr lang="en-US" altLang="el-GR" sz="1800" smtClean="0">
                <a:solidFill>
                  <a:schemeClr val="bg1"/>
                </a:solidFill>
              </a:rPr>
              <a:t>; </a:t>
            </a:r>
            <a:endParaRPr lang="el-GR" altLang="el-GR" sz="1800" smtClean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1600" smtClean="0">
                <a:solidFill>
                  <a:schemeClr val="bg1"/>
                </a:solidFill>
              </a:rPr>
              <a:t>Α) Μετά από μια μέγιστη δοκιμασία ή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1600" smtClean="0">
                <a:solidFill>
                  <a:schemeClr val="bg1"/>
                </a:solidFill>
              </a:rPr>
              <a:t>Β) χρησιμοποιώντας τον τύπο  </a:t>
            </a:r>
            <a:r>
              <a:rPr lang="el-GR" altLang="el-GR" sz="1600" b="1" u="sng" smtClean="0">
                <a:solidFill>
                  <a:schemeClr val="bg1"/>
                </a:solidFill>
              </a:rPr>
              <a:t>ΜΚΣ=220-ηλικία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l-GR" altLang="el-GR" sz="1600" b="1" u="sng" smtClean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1600" smtClean="0">
                <a:solidFill>
                  <a:schemeClr val="bg1"/>
                </a:solidFill>
              </a:rPr>
              <a:t>2. </a:t>
            </a:r>
            <a:r>
              <a:rPr lang="el-GR" altLang="el-GR" sz="1800" smtClean="0">
                <a:solidFill>
                  <a:schemeClr val="bg1"/>
                </a:solidFill>
              </a:rPr>
              <a:t>Μέτρηση </a:t>
            </a:r>
            <a:r>
              <a:rPr lang="el-GR" altLang="el-GR" sz="1800" smtClean="0">
                <a:solidFill>
                  <a:schemeClr val="folHlink"/>
                </a:solidFill>
              </a:rPr>
              <a:t>καρδιακής συχνότητας ηρεμίας</a:t>
            </a:r>
            <a:r>
              <a:rPr lang="el-GR" altLang="el-GR" sz="1800" smtClean="0">
                <a:solidFill>
                  <a:schemeClr val="bg1"/>
                </a:solidFill>
              </a:rPr>
              <a:t>  </a:t>
            </a:r>
            <a:r>
              <a:rPr lang="en-US" altLang="el-GR" sz="1800" smtClean="0">
                <a:solidFill>
                  <a:schemeClr val="bg1"/>
                </a:solidFill>
              </a:rPr>
              <a:t>(</a:t>
            </a:r>
            <a:r>
              <a:rPr lang="el-GR" altLang="el-GR" sz="1800" smtClean="0">
                <a:solidFill>
                  <a:schemeClr val="bg1"/>
                </a:solidFill>
              </a:rPr>
              <a:t>ΜΚΣηρεμίας)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1800" smtClean="0">
                <a:solidFill>
                  <a:schemeClr val="bg1"/>
                </a:solidFill>
              </a:rPr>
              <a:t>Α) Η μέτρηση πραγματοποιείται το πρωί πριν σηκωθείτε από το κρεβάτι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1800" smtClean="0">
                <a:solidFill>
                  <a:schemeClr val="bg1"/>
                </a:solidFill>
              </a:rPr>
              <a:t>Β) Γίνεται ψηλάφηση του καρδιακού παλμού τοποθετώντας το δείκτη </a:t>
            </a:r>
            <a:r>
              <a:rPr lang="en-US" altLang="el-GR" sz="1800" smtClean="0">
                <a:solidFill>
                  <a:schemeClr val="bg1"/>
                </a:solidFill>
              </a:rPr>
              <a:t>&amp;</a:t>
            </a:r>
            <a:r>
              <a:rPr lang="el-GR" altLang="el-GR" sz="1800" smtClean="0">
                <a:solidFill>
                  <a:schemeClr val="bg1"/>
                </a:solidFill>
              </a:rPr>
              <a:t> το μεσαίο δάκτυλο του χεριού στην καρωτίδα ή την κερκιδική αρτηρία.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1800" smtClean="0">
                <a:solidFill>
                  <a:schemeClr val="bg1"/>
                </a:solidFill>
              </a:rPr>
              <a:t>Γ) Μόλις βρεθεί ο σφυγμός, η καρδιακή συχνότητα καθορίζεται σε παλμούς ανά λεπτό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1800" smtClean="0">
                <a:solidFill>
                  <a:schemeClr val="bg1"/>
                </a:solidFill>
              </a:rPr>
              <a:t>   Χρησιμοποιείστε τα στοιχεία (ΜΚΣ &amp; ΚΣηρεμίας) στον παρακάτω </a:t>
            </a:r>
            <a:endParaRPr lang="en-US" altLang="el-GR" sz="1800" smtClean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el-GR" sz="1800" smtClean="0">
                <a:solidFill>
                  <a:schemeClr val="bg1"/>
                </a:solidFill>
              </a:rPr>
              <a:t>   </a:t>
            </a:r>
            <a:r>
              <a:rPr lang="el-GR" altLang="el-GR" sz="1800" smtClean="0">
                <a:solidFill>
                  <a:schemeClr val="bg1"/>
                </a:solidFill>
              </a:rPr>
              <a:t>τύπο &amp; βρείτε την ελάχιστη &amp; τη μέγιστη καρδιακή</a:t>
            </a:r>
            <a:r>
              <a:rPr lang="en-US" altLang="el-GR" sz="1800" smtClean="0">
                <a:solidFill>
                  <a:schemeClr val="bg1"/>
                </a:solidFill>
              </a:rPr>
              <a:t> </a:t>
            </a:r>
            <a:r>
              <a:rPr lang="el-GR" altLang="el-GR" sz="1800" smtClean="0">
                <a:solidFill>
                  <a:schemeClr val="bg1"/>
                </a:solidFill>
              </a:rPr>
              <a:t>συχνότητα </a:t>
            </a:r>
            <a:endParaRPr lang="en-US" altLang="el-GR" sz="1800" smtClean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el-GR" sz="1800" smtClean="0">
                <a:solidFill>
                  <a:schemeClr val="bg1"/>
                </a:solidFill>
              </a:rPr>
              <a:t>    </a:t>
            </a:r>
            <a:r>
              <a:rPr lang="el-GR" altLang="el-GR" sz="1800" smtClean="0">
                <a:solidFill>
                  <a:schemeClr val="bg1"/>
                </a:solidFill>
              </a:rPr>
              <a:t>άσκησης για τη βελτίωση της αερόβιας ικανότητας.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l-GR" altLang="el-GR" sz="1800" smtClean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1800" smtClean="0">
                <a:solidFill>
                  <a:schemeClr val="bg1"/>
                </a:solidFill>
              </a:rPr>
              <a:t>           </a:t>
            </a:r>
            <a:r>
              <a:rPr lang="el-GR" altLang="el-GR" sz="1800" b="1" smtClean="0">
                <a:solidFill>
                  <a:srgbClr val="FC230C"/>
                </a:solidFill>
              </a:rPr>
              <a:t>Ελάχιστη </a:t>
            </a:r>
            <a:r>
              <a:rPr lang="el-GR" altLang="el-GR" sz="1800" b="1" smtClean="0">
                <a:solidFill>
                  <a:schemeClr val="bg1"/>
                </a:solidFill>
              </a:rPr>
              <a:t>καρδιακή συχνότητα άσκησης</a:t>
            </a:r>
            <a:r>
              <a:rPr lang="el-GR" altLang="el-GR" sz="1800" smtClean="0">
                <a:solidFill>
                  <a:schemeClr val="bg1"/>
                </a:solidFill>
              </a:rPr>
              <a:t>: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1800" smtClean="0">
                <a:solidFill>
                  <a:schemeClr val="bg1"/>
                </a:solidFill>
              </a:rPr>
              <a:t>           ΚΣηρεμίας + 0.60 (ΜΚΣ - ΚΣηρεμίας)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1800" smtClean="0">
                <a:solidFill>
                  <a:schemeClr val="bg1"/>
                </a:solidFill>
              </a:rPr>
              <a:t>           </a:t>
            </a:r>
            <a:r>
              <a:rPr lang="el-GR" altLang="el-GR" sz="1800" b="1" smtClean="0">
                <a:solidFill>
                  <a:srgbClr val="FC230C"/>
                </a:solidFill>
              </a:rPr>
              <a:t>Μέγιστη</a:t>
            </a:r>
            <a:r>
              <a:rPr lang="el-GR" altLang="el-GR" sz="1800" smtClean="0">
                <a:solidFill>
                  <a:srgbClr val="FC230C"/>
                </a:solidFill>
              </a:rPr>
              <a:t> </a:t>
            </a:r>
            <a:r>
              <a:rPr lang="el-GR" altLang="el-GR" sz="1800" smtClean="0">
                <a:solidFill>
                  <a:schemeClr val="bg1"/>
                </a:solidFill>
              </a:rPr>
              <a:t>καρδιακή συχνότητα άσκησης</a:t>
            </a:r>
            <a:r>
              <a:rPr lang="en-US" altLang="el-GR" sz="1800" smtClean="0">
                <a:solidFill>
                  <a:schemeClr val="bg1"/>
                </a:solidFill>
              </a:rPr>
              <a:t>   </a:t>
            </a:r>
            <a:r>
              <a:rPr lang="el-GR" altLang="el-GR" sz="2400" smtClean="0">
                <a:solidFill>
                  <a:srgbClr val="FC230C"/>
                </a:solidFill>
              </a:rPr>
              <a:t>HRma</a:t>
            </a:r>
            <a:r>
              <a:rPr lang="en-US" altLang="el-GR" sz="2400" smtClean="0">
                <a:solidFill>
                  <a:srgbClr val="FC230C"/>
                </a:solidFill>
              </a:rPr>
              <a:t>x</a:t>
            </a:r>
            <a:r>
              <a:rPr lang="el-GR" altLang="el-GR" sz="1800" smtClean="0">
                <a:solidFill>
                  <a:srgbClr val="FC230C"/>
                </a:solidFill>
              </a:rPr>
              <a:t> 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1800" smtClean="0">
                <a:solidFill>
                  <a:srgbClr val="FC230C"/>
                </a:solidFill>
              </a:rPr>
              <a:t>            </a:t>
            </a:r>
            <a:r>
              <a:rPr lang="el-GR" altLang="el-GR" sz="1800" smtClean="0">
                <a:solidFill>
                  <a:schemeClr val="bg1"/>
                </a:solidFill>
              </a:rPr>
              <a:t>ΚΣηρεμίας + 0.85 (ΜΚΣ - ΚΣηρεμίας)</a:t>
            </a:r>
          </a:p>
        </p:txBody>
      </p:sp>
      <p:pic>
        <p:nvPicPr>
          <p:cNvPr id="12294" name="Picture 10" descr="Αποτέλεσμα εικόνας για καρδιακής συχνότητας ηρεμία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788"/>
            <a:ext cx="2339975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2" descr="Αποτέλεσμα εικόνας για καρδιακής συχνότητας ηρεμία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838"/>
            <a:ext cx="1665288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Θέση ημερομηνίας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D8BEFA1-8D1A-4BC3-AE0E-E0D4B448CCF6}" type="datetime1">
              <a:rPr lang="el-GR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6/12/2021</a:t>
            </a:fld>
            <a:endParaRPr lang="es-ES" altLang="el-GR" sz="1400" smtClean="0"/>
          </a:p>
        </p:txBody>
      </p:sp>
      <p:sp>
        <p:nvSpPr>
          <p:cNvPr id="13315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2E5282C-01DE-44A0-85A5-C0963E439B6A}" type="slidenum">
              <a:rPr lang="es-ES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s-ES" altLang="el-GR" sz="1400" smtClean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>
                <a:solidFill>
                  <a:schemeClr val="folHlink"/>
                </a:solidFill>
              </a:rPr>
              <a:t>Μέθοδοι προπόνησης αντοχής</a:t>
            </a:r>
            <a:r>
              <a:rPr lang="el-GR" altLang="el-GR" smtClean="0"/>
              <a:t> 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5257800"/>
          </a:xfrm>
        </p:spPr>
        <p:txBody>
          <a:bodyPr/>
          <a:lstStyle/>
          <a:p>
            <a:pPr eaLnBrk="1" hangingPunct="1"/>
            <a:r>
              <a:rPr lang="el-GR" altLang="el-GR" sz="2000" b="1" smtClean="0">
                <a:solidFill>
                  <a:srgbClr val="FF9933"/>
                </a:solidFill>
              </a:rPr>
              <a:t>Συνεχόμενη ή διάρκειας</a:t>
            </a:r>
            <a:r>
              <a:rPr lang="el-GR" altLang="el-GR" sz="200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l-GR" altLang="el-GR" sz="2000" smtClean="0">
                <a:solidFill>
                  <a:schemeClr val="bg1"/>
                </a:solidFill>
              </a:rPr>
              <a:t>     προσπάθειες μεγάλης χρονικής διάρκειας (20-60 min), με σταθερή ή εναλλασσόμενη ένταση (συνεχόμενη εναλλασσόμενη μέθοδος), χωρίς καθόλου διάλειμμα. </a:t>
            </a:r>
          </a:p>
          <a:p>
            <a:pPr eaLnBrk="1" hangingPunct="1">
              <a:buFontTx/>
              <a:buNone/>
            </a:pPr>
            <a:endParaRPr lang="el-GR" altLang="el-GR" sz="200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l-GR" altLang="el-GR" sz="2000" smtClean="0">
                <a:solidFill>
                  <a:schemeClr val="bg1"/>
                </a:solidFill>
              </a:rPr>
              <a:t>Π.χ. ποδήλατο διάρκειας 30-45λεπτά &amp; έντασης 75% </a:t>
            </a:r>
            <a:r>
              <a:rPr lang="en-US" altLang="el-GR" sz="2000" smtClean="0">
                <a:solidFill>
                  <a:schemeClr val="bg1"/>
                </a:solidFill>
              </a:rPr>
              <a:t>HRmax</a:t>
            </a:r>
            <a:r>
              <a:rPr lang="el-GR" altLang="el-GR" sz="2000" smtClean="0">
                <a:solidFill>
                  <a:schemeClr val="bg1"/>
                </a:solidFill>
              </a:rPr>
              <a:t>  ή</a:t>
            </a:r>
            <a:endParaRPr lang="en-US" altLang="el-GR" sz="200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l-GR" altLang="el-GR" sz="2000" smtClean="0">
                <a:solidFill>
                  <a:schemeClr val="bg1"/>
                </a:solidFill>
              </a:rPr>
              <a:t>       Χορός 30 λεπτά (3λεπτά μέτρια /2 λεπτά έντονη) 70-80% </a:t>
            </a:r>
            <a:r>
              <a:rPr lang="en-US" altLang="el-GR" sz="2000" smtClean="0">
                <a:solidFill>
                  <a:schemeClr val="bg1"/>
                </a:solidFill>
              </a:rPr>
              <a:t>HRmax</a:t>
            </a:r>
            <a:endParaRPr lang="el-GR" altLang="el-GR" sz="200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l-GR" altLang="el-GR" sz="2000" smtClean="0">
              <a:solidFill>
                <a:schemeClr val="bg1"/>
              </a:solidFill>
            </a:endParaRPr>
          </a:p>
          <a:p>
            <a:pPr eaLnBrk="1" hangingPunct="1"/>
            <a:r>
              <a:rPr lang="el-GR" altLang="el-GR" sz="2000" smtClean="0">
                <a:solidFill>
                  <a:srgbClr val="FF9933"/>
                </a:solidFill>
              </a:rPr>
              <a:t> </a:t>
            </a:r>
            <a:r>
              <a:rPr lang="el-GR" altLang="el-GR" sz="2000" b="1" smtClean="0">
                <a:solidFill>
                  <a:srgbClr val="FF9933"/>
                </a:solidFill>
              </a:rPr>
              <a:t>Διαλειμματική μέθοδος</a:t>
            </a:r>
            <a:r>
              <a:rPr lang="el-GR" altLang="el-GR" sz="200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l-GR" altLang="el-GR" sz="2000" smtClean="0">
                <a:solidFill>
                  <a:schemeClr val="bg1"/>
                </a:solidFill>
              </a:rPr>
              <a:t>      περιλαμβάνει δραστηριότητες οι οποίες μπορούν να    πραγματοποιηθούν αθροιστικά &amp; σε διαφορετικά χρονικά διαστήματα κατά τη διάρκεια της ημέρας </a:t>
            </a:r>
          </a:p>
          <a:p>
            <a:pPr eaLnBrk="1" hangingPunct="1">
              <a:buFontTx/>
              <a:buNone/>
            </a:pPr>
            <a:r>
              <a:rPr lang="el-GR" altLang="el-GR" sz="2000" smtClean="0">
                <a:solidFill>
                  <a:schemeClr val="bg1"/>
                </a:solidFill>
              </a:rPr>
              <a:t>Π.χ. τρέξιο 20λεπτά (4σετ χ5λεπτά, με 2 λεπτά διάλειμμα ανά σετ) έντασης 80-85% </a:t>
            </a:r>
            <a:r>
              <a:rPr lang="en-US" altLang="el-GR" sz="2000" smtClean="0">
                <a:solidFill>
                  <a:schemeClr val="bg1"/>
                </a:solidFill>
              </a:rPr>
              <a:t>HRmax</a:t>
            </a:r>
            <a:endParaRPr lang="el-GR" altLang="el-GR" sz="20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Θέση ημερομηνίας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1CE665D-6502-4A0A-8C80-074FF7B2706F}" type="datetime1">
              <a:rPr lang="el-GR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6/12/2021</a:t>
            </a:fld>
            <a:endParaRPr lang="es-ES" altLang="el-GR" sz="1400" smtClean="0"/>
          </a:p>
        </p:txBody>
      </p:sp>
      <p:sp>
        <p:nvSpPr>
          <p:cNvPr id="14339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467F096-E03B-46D4-BD11-E4BC013B3A68}" type="slidenum">
              <a:rPr lang="es-ES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s-ES" altLang="el-GR" sz="1400" smtClean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>
                <a:solidFill>
                  <a:schemeClr val="hlink"/>
                </a:solidFill>
              </a:rPr>
              <a:t>Βελτίωση αντοχής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indent="-68263" eaLnBrk="1" hangingPunct="1">
              <a:lnSpc>
                <a:spcPct val="90000"/>
              </a:lnSpc>
            </a:pPr>
            <a:r>
              <a:rPr lang="el-GR" altLang="el-GR" sz="2400" u="sng" smtClean="0">
                <a:solidFill>
                  <a:srgbClr val="FF9933"/>
                </a:solidFill>
              </a:rPr>
              <a:t>Συχνότητα γύμνασης</a:t>
            </a:r>
          </a:p>
          <a:p>
            <a:pPr indent="-68263" eaLnBrk="1" hangingPunct="1">
              <a:lnSpc>
                <a:spcPct val="90000"/>
              </a:lnSpc>
              <a:buFontTx/>
              <a:buNone/>
            </a:pPr>
            <a:r>
              <a:rPr lang="el-GR" altLang="el-GR" sz="2400" smtClean="0">
                <a:solidFill>
                  <a:schemeClr val="bg1"/>
                </a:solidFill>
              </a:rPr>
              <a:t> Τουλάχιστον 2-3 φορές/εβδομάδα</a:t>
            </a:r>
          </a:p>
          <a:p>
            <a:pPr indent="-68263" eaLnBrk="1" hangingPunct="1">
              <a:lnSpc>
                <a:spcPct val="90000"/>
              </a:lnSpc>
            </a:pPr>
            <a:r>
              <a:rPr lang="el-GR" altLang="el-GR" sz="2400" u="sng" smtClean="0">
                <a:solidFill>
                  <a:srgbClr val="FF9933"/>
                </a:solidFill>
              </a:rPr>
              <a:t>Ένταση</a:t>
            </a:r>
          </a:p>
          <a:p>
            <a:pPr indent="-68263" eaLnBrk="1" hangingPunct="1">
              <a:lnSpc>
                <a:spcPct val="90000"/>
              </a:lnSpc>
              <a:buFontTx/>
              <a:buNone/>
            </a:pPr>
            <a:r>
              <a:rPr lang="el-GR" altLang="el-GR" sz="1800" smtClean="0">
                <a:solidFill>
                  <a:schemeClr val="bg1"/>
                </a:solidFill>
              </a:rPr>
              <a:t> Όσο χαμηλότερο είναι το αρχικό επίπεδο αερόβιας ικανότητας τόσο χαμηλότερη πρέπει να είναι και η ένταση</a:t>
            </a:r>
            <a:r>
              <a:rPr lang="el-GR" altLang="el-GR" sz="2400" u="sng" smtClean="0">
                <a:solidFill>
                  <a:schemeClr val="bg1"/>
                </a:solidFill>
              </a:rPr>
              <a:t> </a:t>
            </a:r>
          </a:p>
          <a:p>
            <a:pPr indent="-68263" eaLnBrk="1" hangingPunct="1">
              <a:lnSpc>
                <a:spcPct val="90000"/>
              </a:lnSpc>
              <a:buFontTx/>
              <a:buNone/>
            </a:pPr>
            <a:r>
              <a:rPr lang="el-GR" altLang="el-GR" sz="1800" smtClean="0">
                <a:solidFill>
                  <a:schemeClr val="bg1"/>
                </a:solidFill>
              </a:rPr>
              <a:t>Το εύρος έντασης του κάθε ατόμου </a:t>
            </a:r>
            <a:r>
              <a:rPr lang="el-GR" altLang="el-GR" sz="1800" b="1" u="sng" smtClean="0">
                <a:solidFill>
                  <a:schemeClr val="bg1"/>
                </a:solidFill>
              </a:rPr>
              <a:t>βρίσκεται ανάμεσα στην</a:t>
            </a:r>
            <a:r>
              <a:rPr lang="el-GR" altLang="el-GR" sz="1800" smtClean="0">
                <a:solidFill>
                  <a:schemeClr val="bg1"/>
                </a:solidFill>
              </a:rPr>
              <a:t> ελάχιστη &amp; μέγιστη καρδιακή συχνότητα που υπολογίσαμε προηγουμένως</a:t>
            </a:r>
          </a:p>
          <a:p>
            <a:pPr indent="-68263" eaLnBrk="1" hangingPunct="1">
              <a:lnSpc>
                <a:spcPct val="90000"/>
              </a:lnSpc>
              <a:buFontTx/>
              <a:buNone/>
            </a:pPr>
            <a:r>
              <a:rPr lang="el-GR" altLang="el-GR" sz="1800" smtClean="0">
                <a:solidFill>
                  <a:schemeClr val="bg1"/>
                </a:solidFill>
              </a:rPr>
              <a:t>Π.χ. ένα άτομο με Μέγιστη 170 &amp; Ελάχιστη 70 π΄ρεπει να γυμνάζεται με τέτοια ένταση ώστα να του προκαλέσει τουλάχιστον </a:t>
            </a:r>
          </a:p>
          <a:p>
            <a:pPr indent="-68263" eaLnBrk="1" hangingPunct="1">
              <a:lnSpc>
                <a:spcPct val="90000"/>
              </a:lnSpc>
              <a:buFontTx/>
              <a:buNone/>
            </a:pPr>
            <a:r>
              <a:rPr lang="el-GR" altLang="el-GR" sz="1800" smtClean="0">
                <a:solidFill>
                  <a:schemeClr val="bg1"/>
                </a:solidFill>
              </a:rPr>
              <a:t>(0,60</a:t>
            </a:r>
            <a:r>
              <a:rPr lang="en-US" altLang="el-GR" sz="1800" smtClean="0">
                <a:solidFill>
                  <a:schemeClr val="bg1"/>
                </a:solidFill>
              </a:rPr>
              <a:t>x(</a:t>
            </a:r>
            <a:r>
              <a:rPr lang="el-GR" altLang="el-GR" sz="1800" smtClean="0">
                <a:solidFill>
                  <a:schemeClr val="bg1"/>
                </a:solidFill>
              </a:rPr>
              <a:t>170-70))+70=130 παλμούς το λεπτό </a:t>
            </a:r>
          </a:p>
          <a:p>
            <a:pPr indent="-68263" eaLnBrk="1" hangingPunct="1">
              <a:lnSpc>
                <a:spcPct val="90000"/>
              </a:lnSpc>
            </a:pPr>
            <a:r>
              <a:rPr lang="el-GR" altLang="el-GR" sz="2400" u="sng" smtClean="0">
                <a:solidFill>
                  <a:srgbClr val="FF9933"/>
                </a:solidFill>
              </a:rPr>
              <a:t>Διάρκεια</a:t>
            </a:r>
            <a:r>
              <a:rPr lang="el-GR" altLang="el-GR" sz="2400" smtClean="0">
                <a:solidFill>
                  <a:schemeClr val="bg1"/>
                </a:solidFill>
              </a:rPr>
              <a:t> </a:t>
            </a:r>
          </a:p>
          <a:p>
            <a:pPr indent="-68263" eaLnBrk="1" hangingPunct="1">
              <a:lnSpc>
                <a:spcPct val="90000"/>
              </a:lnSpc>
              <a:buFontTx/>
              <a:buNone/>
            </a:pPr>
            <a:r>
              <a:rPr lang="el-GR" altLang="el-GR" sz="2400" smtClean="0">
                <a:solidFill>
                  <a:schemeClr val="bg1"/>
                </a:solidFill>
              </a:rPr>
              <a:t>Πάνω από 20 λεπτά συνεχούς αερόβιας άσκησης. Όσο η άσκηση είναι μικρότερη τόσο πρέπει να διαρκεί περισσότερο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Θέση ημερομηνίας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C5D91F2-50E1-406E-B38D-E54FCAF5EC36}" type="datetime1">
              <a:rPr lang="el-GR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6/12/2021</a:t>
            </a:fld>
            <a:endParaRPr lang="es-ES" altLang="el-GR" sz="1400" smtClean="0"/>
          </a:p>
        </p:txBody>
      </p:sp>
      <p:sp>
        <p:nvSpPr>
          <p:cNvPr id="15363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47DB4E0-B9EF-4F7E-86BD-A5693C09A414}" type="slidenum">
              <a:rPr lang="es-ES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s-ES" altLang="el-GR" sz="1400" smtClean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>
                <a:solidFill>
                  <a:schemeClr val="folHlink"/>
                </a:solidFill>
              </a:rPr>
              <a:t>Γιατί χρειάζεται η αντοχή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8229600" cy="45259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altLang="el-GR" sz="2400" smtClean="0">
                <a:solidFill>
                  <a:srgbClr val="EFF6A8"/>
                </a:solidFill>
              </a:rPr>
              <a:t>Οι παίκτες με καλύτερη αντοχή εξαιτίας του ότι έχουν μικρές συγκεντρώσεις γαλακτικού οξέος (κάματος) είναι : </a:t>
            </a:r>
          </a:p>
          <a:p>
            <a:pPr marL="0" indent="0" eaLnBrk="1" hangingPunct="1">
              <a:lnSpc>
                <a:spcPct val="90000"/>
              </a:lnSpc>
              <a:buFontTx/>
              <a:buChar char="-"/>
            </a:pPr>
            <a:r>
              <a:rPr lang="el-GR" altLang="el-GR" sz="2000" smtClean="0">
                <a:solidFill>
                  <a:srgbClr val="EFF6A8"/>
                </a:solidFill>
              </a:rPr>
              <a:t>Περισσότερο συγκεντρωμένοι, προσεκτικοί, πειθαρχημένοι &amp; γρήγοροι στις αποφάσεις &amp; τις ενέργειές τους</a:t>
            </a:r>
          </a:p>
          <a:p>
            <a:pPr marL="0" indent="0" eaLnBrk="1" hangingPunct="1">
              <a:lnSpc>
                <a:spcPct val="90000"/>
              </a:lnSpc>
              <a:buFontTx/>
              <a:buChar char="-"/>
            </a:pPr>
            <a:r>
              <a:rPr lang="el-GR" altLang="el-GR" sz="2000" smtClean="0">
                <a:solidFill>
                  <a:srgbClr val="EFF6A8"/>
                </a:solidFill>
              </a:rPr>
              <a:t>Κάνουν λιγότερα λάθη τεχνικών &amp; τακτικών ενεργειών </a:t>
            </a:r>
          </a:p>
          <a:p>
            <a:pPr marL="0" indent="0" eaLnBrk="1" hangingPunct="1">
              <a:lnSpc>
                <a:spcPct val="90000"/>
              </a:lnSpc>
              <a:buFontTx/>
              <a:buChar char="-"/>
            </a:pPr>
            <a:r>
              <a:rPr lang="el-GR" altLang="el-GR" sz="2000" smtClean="0">
                <a:solidFill>
                  <a:srgbClr val="EFF6A8"/>
                </a:solidFill>
              </a:rPr>
              <a:t>Ελαχιστοποιείται η πιθανότητα τραυματισμών (Διατήρηση της ελαστικότητας των μυών &amp; των τενόντων)</a:t>
            </a:r>
          </a:p>
          <a:p>
            <a:pPr marL="0" indent="0" eaLnBrk="1" hangingPunct="1">
              <a:lnSpc>
                <a:spcPct val="90000"/>
              </a:lnSpc>
              <a:buFontTx/>
              <a:buChar char="-"/>
            </a:pPr>
            <a:r>
              <a:rPr lang="el-GR" altLang="el-GR" sz="2000" smtClean="0">
                <a:solidFill>
                  <a:srgbClr val="EFF6A8"/>
                </a:solidFill>
              </a:rPr>
              <a:t>σταθεροποίηση της υγείας &amp; ενδυνάμωση του ανοσοποιητικού συστήματος</a:t>
            </a:r>
          </a:p>
          <a:p>
            <a:pPr marL="0" indent="0" eaLnBrk="1" hangingPunct="1">
              <a:lnSpc>
                <a:spcPct val="90000"/>
              </a:lnSpc>
              <a:buFontTx/>
              <a:buChar char="-"/>
            </a:pPr>
            <a:r>
              <a:rPr lang="el-GR" altLang="el-GR" sz="2000" smtClean="0">
                <a:solidFill>
                  <a:srgbClr val="EFF6A8"/>
                </a:solidFill>
              </a:rPr>
              <a:t>βελτίωση της ψυχικής ευεξίας &amp; της αντιμετώπισης καθημερινών σωματικών &amp; ψυχικών επιβαρύνσεων</a:t>
            </a:r>
            <a:r>
              <a:rPr lang="el-GR" altLang="el-GR" sz="2400" smtClean="0">
                <a:solidFill>
                  <a:srgbClr val="EFF6A8"/>
                </a:solidFill>
              </a:rPr>
              <a:t>. </a:t>
            </a:r>
          </a:p>
          <a:p>
            <a:pPr marL="0" indent="0" eaLnBrk="1" hangingPunct="1">
              <a:lnSpc>
                <a:spcPct val="90000"/>
              </a:lnSpc>
              <a:buFontTx/>
              <a:buChar char="-"/>
            </a:pPr>
            <a:r>
              <a:rPr lang="el-GR" altLang="el-GR" sz="2000" smtClean="0">
                <a:solidFill>
                  <a:srgbClr val="EFF6A8"/>
                </a:solidFill>
              </a:rPr>
              <a:t>γρήγορη </a:t>
            </a:r>
            <a:r>
              <a:rPr lang="el-GR" altLang="el-GR" sz="2000" smtClean="0">
                <a:solidFill>
                  <a:srgbClr val="EFF6A8"/>
                </a:solidFill>
                <a:hlinkClick r:id="rId2" tooltip="Σωστή αποκατάσταση σημαίνει συνεχής βελτίωση."/>
              </a:rPr>
              <a:t>αποκατάσταση</a:t>
            </a:r>
            <a:r>
              <a:rPr lang="el-GR" altLang="el-GR" sz="2000" smtClean="0">
                <a:solidFill>
                  <a:srgbClr val="EFF6A8"/>
                </a:solidFill>
              </a:rPr>
              <a:t> του οργανισμού, ιδιαίτερα μετά από επιβάρυνση με αερόβιο χαρακτήρα.</a:t>
            </a:r>
            <a:r>
              <a:rPr lang="el-GR" altLang="el-GR" sz="2400" smtClean="0">
                <a:solidFill>
                  <a:srgbClr val="EFF6A8"/>
                </a:solidFill>
              </a:rPr>
              <a:t> </a:t>
            </a:r>
          </a:p>
        </p:txBody>
      </p:sp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2484438" y="6276975"/>
            <a:ext cx="63373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600">
                <a:solidFill>
                  <a:srgbClr val="FC230C"/>
                </a:solidFill>
              </a:rPr>
              <a:t>Πηγή: Η  αντοχή στο ποδόσφαιρο , Εκπαιδευτική ομάδα ΕΠΟ </a:t>
            </a:r>
            <a:r>
              <a:rPr lang="el-GR" altLang="el-GR" sz="1600">
                <a:solidFill>
                  <a:srgbClr val="FC230C"/>
                </a:solidFill>
                <a:hlinkClick r:id="rId3"/>
              </a:rPr>
              <a:t>https://eclass.duth.gr/modules/document/file.php</a:t>
            </a:r>
            <a:r>
              <a:rPr lang="el-GR" altLang="el-GR" sz="1600">
                <a:solidFill>
                  <a:srgbClr val="FC230C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Θέση ημερομηνίας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31A4D58-099E-4933-9C18-897375E72A48}" type="datetime1">
              <a:rPr lang="el-GR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6/12/2021</a:t>
            </a:fld>
            <a:endParaRPr lang="es-ES" altLang="el-GR" sz="1400" smtClean="0"/>
          </a:p>
        </p:txBody>
      </p:sp>
      <p:sp>
        <p:nvSpPr>
          <p:cNvPr id="16387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2E7C585-86D1-4929-9206-88D3E59A0091}" type="slidenum">
              <a:rPr lang="es-ES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s-ES" altLang="el-GR" sz="1400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>
                <a:solidFill>
                  <a:schemeClr val="folHlink"/>
                </a:solidFill>
              </a:rPr>
              <a:t>Σωματικές Προϋποθέσεις</a:t>
            </a:r>
            <a:r>
              <a:rPr lang="el-GR" altLang="el-GR" smtClean="0"/>
              <a:t> 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Ιδανικό βάρος </a:t>
            </a:r>
          </a:p>
          <a:p>
            <a:pPr eaLnBrk="1" hangingPunct="1"/>
            <a:endParaRPr lang="el-GR" altLang="el-GR" smtClean="0"/>
          </a:p>
        </p:txBody>
      </p:sp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05038"/>
            <a:ext cx="5867400" cy="354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1" name="Text Box 5"/>
          <p:cNvSpPr txBox="1">
            <a:spLocks noChangeArrowheads="1"/>
          </p:cNvSpPr>
          <p:nvPr/>
        </p:nvSpPr>
        <p:spPr bwMode="auto">
          <a:xfrm>
            <a:off x="900113" y="5942013"/>
            <a:ext cx="58324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600">
                <a:solidFill>
                  <a:srgbClr val="FC230C"/>
                </a:solidFill>
              </a:rPr>
              <a:t>Πηγή Γιωργαλλάς Επιμέρους Ικανότητες Φυσικής Κατάστασης </a:t>
            </a:r>
            <a:r>
              <a:rPr lang="el-GR" altLang="el-GR" sz="1600">
                <a:solidFill>
                  <a:srgbClr val="FC230C"/>
                </a:solidFill>
                <a:hlinkClick r:id="rId3" action="ppaction://hlinkfile"/>
              </a:rPr>
              <a:t>file:///C:/Users/GIANNIS/Downloads</a:t>
            </a:r>
            <a:endParaRPr lang="el-GR" altLang="el-GR" sz="1600">
              <a:solidFill>
                <a:srgbClr val="FC230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Θέση ημερομηνίας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62259A2-E171-4E09-9A7C-10B42E1DBE52}" type="datetime1">
              <a:rPr lang="el-GR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6/12/2021</a:t>
            </a:fld>
            <a:endParaRPr lang="es-ES" altLang="el-GR" sz="1400" smtClean="0"/>
          </a:p>
        </p:txBody>
      </p:sp>
      <p:sp>
        <p:nvSpPr>
          <p:cNvPr id="17411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F5C48DF-F80F-47CB-A51C-13A43634BFE7}" type="slidenum">
              <a:rPr lang="es-ES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s-ES" altLang="el-GR" sz="1400" smtClean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>
                <a:solidFill>
                  <a:schemeClr val="hlink"/>
                </a:solidFill>
              </a:rPr>
              <a:t>Συναρμοστικές Προϋποθέσεις</a:t>
            </a:r>
            <a:r>
              <a:rPr lang="el-GR" altLang="el-GR" smtClean="0"/>
              <a:t> 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2052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l-GR" sz="2400" smtClean="0">
                <a:solidFill>
                  <a:srgbClr val="EFF6A8"/>
                </a:solidFill>
              </a:rPr>
              <a:t>Οικονομική &amp; αποτελεσματική τεχνική των κινήσεων  </a:t>
            </a:r>
            <a:r>
              <a:rPr lang="el-GR" altLang="el-GR" sz="2400" smtClean="0">
                <a:solidFill>
                  <a:srgbClr val="FFFF00"/>
                </a:solidFill>
              </a:rPr>
              <a:t>(εργονομία)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400" smtClean="0">
                <a:solidFill>
                  <a:srgbClr val="EFF6A8"/>
                </a:solidFill>
              </a:rPr>
              <a:t>    Πχ. Ένας δρομέας μεγάλων αποστάσεων. θέτει ως βασικό στόχο να τρέξει μία μεγάλη απόσταση με τη μεγαλύτερη δυνατή σταθερή μέση ταχύτητα &amp; με </a:t>
            </a:r>
            <a:r>
              <a:rPr lang="el-GR" altLang="el-GR" sz="2400" u="sng" smtClean="0">
                <a:solidFill>
                  <a:srgbClr val="EFF6A8"/>
                </a:solidFill>
              </a:rPr>
              <a:t>τις μικρότερες δυνατές ενεργειακές απώλειες</a:t>
            </a:r>
            <a:r>
              <a:rPr lang="el-GR" altLang="el-GR" sz="2400" smtClean="0">
                <a:solidFill>
                  <a:srgbClr val="EFF6A8"/>
                </a:solidFill>
              </a:rPr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l-GR" sz="2400" smtClean="0">
              <a:solidFill>
                <a:srgbClr val="EFF6A8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l-GR" altLang="el-GR" sz="2400" smtClean="0">
                <a:solidFill>
                  <a:srgbClr val="EFF6A8"/>
                </a:solidFill>
              </a:rPr>
              <a:t>Το </a:t>
            </a:r>
            <a:r>
              <a:rPr lang="el-GR" altLang="el-GR" sz="2400" u="sng" smtClean="0">
                <a:solidFill>
                  <a:srgbClr val="EFF6A8"/>
                </a:solidFill>
              </a:rPr>
              <a:t>επίπεδο τεχνικής</a:t>
            </a:r>
            <a:r>
              <a:rPr lang="el-GR" altLang="el-GR" sz="2400" smtClean="0">
                <a:solidFill>
                  <a:srgbClr val="EFF6A8"/>
                </a:solidFill>
              </a:rPr>
              <a:t> είναι αποτέλεσμα της ικανότητας προσαρμογής σε διαφορετικές καταστάσεις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smtClean="0">
                <a:solidFill>
                  <a:schemeClr val="bg1"/>
                </a:solidFill>
              </a:rPr>
              <a:t>Π.χ. Ο αριθμός των συνολικών διασκελισμών, το μήκος των διασκελισμών και η ανύψωση του κέντρου βάρους σε κάθε διασκελισμό είναι 3 βασικοί δείκτες μίας δρομικής τεχνικής </a:t>
            </a:r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1979613" y="6340475"/>
            <a:ext cx="6408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400">
                <a:solidFill>
                  <a:srgbClr val="FC230C"/>
                </a:solidFill>
              </a:rPr>
              <a:t>Πηγή: Μανούκη .Τεχνική και Αντοχή. http://pressyourlimits.gr/treximo/texniki-kai-antoxi-2/#.WDFoBfmLTDc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Θέση ημερομηνίας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6372529-134B-4147-BAEA-934D193CEAFB}" type="datetime1">
              <a:rPr lang="el-GR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6/12/2021</a:t>
            </a:fld>
            <a:endParaRPr lang="es-ES" altLang="el-GR" sz="1400" smtClean="0"/>
          </a:p>
        </p:txBody>
      </p:sp>
      <p:sp>
        <p:nvSpPr>
          <p:cNvPr id="18435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5736F06-9496-4CD8-99DB-E2F597AD0549}" type="slidenum">
              <a:rPr lang="es-ES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s-ES" altLang="el-GR" sz="1400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575" y="5229225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sz="6600" b="1" smtClean="0">
                <a:solidFill>
                  <a:srgbClr val="FC230C"/>
                </a:solidFill>
              </a:rPr>
              <a:t>Δύναμη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Θέση ημερομηνίας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05128C-9AD7-4721-B45B-09F2925A3D6A}" type="datetime1">
              <a:rPr lang="el-GR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6/12/2021</a:t>
            </a:fld>
            <a:endParaRPr lang="es-ES" altLang="el-GR" sz="1400" smtClean="0"/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877B6B0-25C2-41F4-BC86-8FCC70BC3C4D}" type="slidenum">
              <a:rPr lang="es-ES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s-ES" altLang="el-GR" sz="1400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smtClean="0">
                <a:solidFill>
                  <a:schemeClr val="folHlink"/>
                </a:solidFill>
              </a:rPr>
              <a:t>Ορισμός δύναμης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l-GR" altLang="el-GR" smtClean="0">
                <a:solidFill>
                  <a:schemeClr val="accent1"/>
                </a:solidFill>
              </a:rPr>
              <a:t>Η ικανότητα ενός μυός ή μυών να παράγουν έργο</a:t>
            </a:r>
          </a:p>
          <a:p>
            <a:pPr eaLnBrk="1" hangingPunct="1"/>
            <a:r>
              <a:rPr lang="el-GR" altLang="el-GR" smtClean="0">
                <a:solidFill>
                  <a:schemeClr val="accent1"/>
                </a:solidFill>
              </a:rPr>
              <a:t>Το αίτιο που μπορεί να προκαλέσει παραμόρφωση των σωμάτων ή να αλλάξει την κινητική τους κατάσταση </a:t>
            </a:r>
          </a:p>
          <a:p>
            <a:pPr eaLnBrk="1" hangingPunct="1"/>
            <a:r>
              <a:rPr lang="el-GR" altLang="el-GR" smtClean="0">
                <a:solidFill>
                  <a:schemeClr val="accent1"/>
                </a:solidFill>
              </a:rPr>
              <a:t>Η ικανότητα του ατόμου να υπερνικά ή να αντιστέκεται σε εξωτερικές αντιστάσεις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Θέση ημερομηνίας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4F1AE2C-39DD-49A8-9F94-1A7CF9CB5C65}" type="datetime1">
              <a:rPr lang="el-GR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6/12/2021</a:t>
            </a:fld>
            <a:endParaRPr lang="es-ES" altLang="el-GR" sz="1400" smtClean="0"/>
          </a:p>
        </p:txBody>
      </p:sp>
      <p:sp>
        <p:nvSpPr>
          <p:cNvPr id="1036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50B98E6-AF23-442C-B8B7-3CDCDBF9ED0D}" type="slidenum">
              <a:rPr lang="es-ES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s-ES" altLang="el-GR" sz="1400" smtClean="0"/>
          </a:p>
        </p:txBody>
      </p:sp>
      <p:graphicFrame>
        <p:nvGraphicFramePr>
          <p:cNvPr id="2" name="Διάγραμμα 1"/>
          <p:cNvGraphicFramePr/>
          <p:nvPr>
            <p:extLst>
              <p:ext uri="{D42A27DB-BD31-4B8C-83A1-F6EECF244321}">
                <p14:modId xmlns="" xmlns:p14="http://schemas.microsoft.com/office/powerpoint/2010/main" val="776102431"/>
              </p:ext>
            </p:extLst>
          </p:nvPr>
        </p:nvGraphicFramePr>
        <p:xfrm>
          <a:off x="395288" y="1341438"/>
          <a:ext cx="8229600" cy="5059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37" name="Picture 17" descr="Αποτέλεσμα εικόνας για ορειβατικό σκ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1628775"/>
            <a:ext cx="1595437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9" descr="Αποτέλεσμα εικόνας για ταχύτητα δύναμης σπορ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678" y="5389141"/>
            <a:ext cx="31813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9" name="AutoShape 21" descr="Αποτέλεσμα εικόνας για άρση βαρών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1040" name="AutoShape 23" descr="Αποτέλεσμα εικόνας για άρση βαρών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pic>
        <p:nvPicPr>
          <p:cNvPr id="1041" name="Picture 25" descr="Αποτέλεσμα εικόνας για άρση βαρών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21" y="1632843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Θέση ημερομηνίας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2978EFF-821F-4EE9-A1A4-074380AEAD01}" type="datetime1">
              <a:rPr lang="el-GR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6/12/2021</a:t>
            </a:fld>
            <a:endParaRPr lang="es-ES" altLang="el-GR" sz="1400" smtClean="0"/>
          </a:p>
        </p:txBody>
      </p:sp>
      <p:sp>
        <p:nvSpPr>
          <p:cNvPr id="20483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9A1CCE1-69F8-42EB-A1E1-620E7A4A75AD}" type="slidenum">
              <a:rPr lang="es-ES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s-ES" altLang="el-GR" sz="1400" smtClean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>
                <a:solidFill>
                  <a:srgbClr val="FF9933"/>
                </a:solidFill>
              </a:rPr>
              <a:t>Οφέλη μυϊκής ενδυνάμωσης</a:t>
            </a:r>
            <a:r>
              <a:rPr lang="el-GR" altLang="el-GR" smtClean="0"/>
              <a:t> 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800" dirty="0" smtClean="0">
                <a:solidFill>
                  <a:srgbClr val="EFF6A8"/>
                </a:solidFill>
              </a:rPr>
              <a:t>α) μείωση σωματικού λίπους, πως με την αύξηση της μυϊκής μάζας και κατ’ επέκταση την αύξηση του βασικού μεταβολικού ρυθμού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800" dirty="0" smtClean="0">
                <a:solidFill>
                  <a:srgbClr val="EFF6A8"/>
                </a:solidFill>
              </a:rPr>
              <a:t>β) βελτίωση του λιπιδαιμικού προφίλ,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800" dirty="0" smtClean="0">
                <a:solidFill>
                  <a:srgbClr val="EFF6A8"/>
                </a:solidFill>
              </a:rPr>
              <a:t>γ) καλύτερη ρύθμιση της γλυκόζης του αίματος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800" dirty="0" smtClean="0">
                <a:solidFill>
                  <a:srgbClr val="EFF6A8"/>
                </a:solidFill>
              </a:rPr>
              <a:t>δ) αύξηση ή τη διατήρηση της οστικής πυκνότητας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800" dirty="0" smtClean="0">
                <a:solidFill>
                  <a:srgbClr val="EFF6A8"/>
                </a:solidFill>
              </a:rPr>
              <a:t>ε) μειωμένη πιθανότητα εμφάνισης διαφόρων χρόνιων παθήσεων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800" dirty="0" smtClean="0">
                <a:solidFill>
                  <a:srgbClr val="EFF6A8"/>
                </a:solidFill>
              </a:rPr>
              <a:t>   </a:t>
            </a:r>
            <a:r>
              <a:rPr lang="el-GR" altLang="el-GR" sz="1800" dirty="0" smtClean="0">
                <a:solidFill>
                  <a:srgbClr val="EFF6A8"/>
                </a:solidFill>
              </a:rPr>
              <a:t>(π.χ. καρδιαγγειακές παθήσεις, σακχαρώδης διαβήτης, παχυσαρκία, οστεοπόρωση κ.α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Θέση ημερομηνίας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63C06E8-B509-425F-AEB1-3153526FC30F}" type="datetime1">
              <a:rPr lang="el-GR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6/12/2021</a:t>
            </a:fld>
            <a:endParaRPr lang="es-ES" altLang="el-GR" sz="1400" smtClean="0"/>
          </a:p>
        </p:txBody>
      </p:sp>
      <p:sp>
        <p:nvSpPr>
          <p:cNvPr id="4099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23C7F50-12C1-4CB8-93CA-EEFF4B72BB7A}" type="slidenum">
              <a:rPr lang="es-ES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s-ES" altLang="el-GR" sz="140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>
                <a:solidFill>
                  <a:srgbClr val="FF9933"/>
                </a:solidFill>
              </a:rPr>
              <a:t>Τι ορίζουμε Φυσική Κατάσταση 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l-GR" altLang="el-GR" sz="3600" b="1" smtClean="0">
              <a:solidFill>
                <a:schemeClr val="folHlink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l-GR" altLang="el-GR" b="1" smtClean="0">
                <a:solidFill>
                  <a:schemeClr val="folHlink"/>
                </a:solidFill>
              </a:rPr>
              <a:t>Προάσπιση της υγείας του ανθρώπου</a:t>
            </a:r>
          </a:p>
          <a:p>
            <a:pPr eaLnBrk="1" hangingPunct="1">
              <a:buFontTx/>
              <a:buNone/>
            </a:pPr>
            <a:r>
              <a:rPr lang="el-GR" altLang="el-GR" sz="2800" smtClean="0"/>
              <a:t>    </a:t>
            </a:r>
            <a:r>
              <a:rPr lang="el-GR" altLang="el-GR" sz="2800" smtClean="0">
                <a:solidFill>
                  <a:schemeClr val="bg1"/>
                </a:solidFill>
              </a:rPr>
              <a:t>Η διατήρηση </a:t>
            </a:r>
            <a:r>
              <a:rPr lang="el-GR" altLang="el-GR" sz="2800" u="sng" smtClean="0">
                <a:solidFill>
                  <a:schemeClr val="bg1"/>
                </a:solidFill>
              </a:rPr>
              <a:t>ενός επιπέδου φυσικής κατάστασης</a:t>
            </a:r>
            <a:r>
              <a:rPr lang="el-GR" altLang="el-GR" sz="2800" smtClean="0">
                <a:solidFill>
                  <a:schemeClr val="bg1"/>
                </a:solidFill>
              </a:rPr>
              <a:t> ώστε το άτομο να είναι ικανό να: </a:t>
            </a:r>
          </a:p>
          <a:p>
            <a:pPr eaLnBrk="1" hangingPunct="1">
              <a:buFontTx/>
              <a:buNone/>
            </a:pPr>
            <a:r>
              <a:rPr lang="el-GR" altLang="el-GR" sz="2800" smtClean="0">
                <a:solidFill>
                  <a:schemeClr val="bg1"/>
                </a:solidFill>
              </a:rPr>
              <a:t>    -  πραγµατοποιεί τις ηµερήσιες δραστηριότητές του µε ένταση </a:t>
            </a:r>
          </a:p>
          <a:p>
            <a:pPr eaLnBrk="1" hangingPunct="1">
              <a:buFontTx/>
              <a:buNone/>
            </a:pPr>
            <a:r>
              <a:rPr lang="el-GR" altLang="el-GR" sz="2800" smtClean="0">
                <a:solidFill>
                  <a:schemeClr val="bg1"/>
                </a:solidFill>
              </a:rPr>
              <a:t>    -  επιδεικνύει εκείνα τα χαρακτηριστικά &amp; ιδιοτήτες που σχετίζονται µε µειωµένη πιθανότητα πρόωρης εµφάνισης ασθενειών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Θέση ημερομηνίας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4289059-6C32-41B2-97CF-DD48FE49B8F8}" type="datetime1">
              <a:rPr lang="el-GR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6/12/2021</a:t>
            </a:fld>
            <a:endParaRPr lang="es-ES" altLang="el-GR" sz="1400" smtClean="0"/>
          </a:p>
        </p:txBody>
      </p:sp>
      <p:sp>
        <p:nvSpPr>
          <p:cNvPr id="21507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378562E-8561-429E-8E13-77B0AB9A8878}" type="slidenum">
              <a:rPr lang="es-ES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s-ES" altLang="el-GR" sz="1400" smtClean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smtClean="0">
                <a:solidFill>
                  <a:schemeClr val="hlink"/>
                </a:solidFill>
              </a:rPr>
              <a:t>Καθοριστικοί παράγοντες δύναμης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l-GR" altLang="el-GR" sz="1800" smtClean="0">
                <a:solidFill>
                  <a:srgbClr val="EFF6A8"/>
                </a:solidFill>
              </a:rPr>
              <a:t>Μέγεθος της εγκάρσιας τομής της μυϊκής ίνας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l-GR" altLang="el-GR" sz="1800" smtClean="0">
                <a:solidFill>
                  <a:srgbClr val="EFF6A8"/>
                </a:solidFill>
              </a:rPr>
              <a:t>Το αρχικό μήκος μυός πριν την σύσπαση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l-GR" altLang="el-GR" sz="1800" smtClean="0">
                <a:solidFill>
                  <a:srgbClr val="EFF6A8"/>
                </a:solidFill>
              </a:rPr>
              <a:t>Αριθμός των μυϊκών ινών ενός μυός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l-GR" altLang="el-GR" sz="1800" smtClean="0">
                <a:solidFill>
                  <a:srgbClr val="EFF6A8"/>
                </a:solidFill>
              </a:rPr>
              <a:t>Ο συντονισμός μεταξύ των μυών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l-GR" altLang="el-GR" sz="1800" smtClean="0">
                <a:solidFill>
                  <a:srgbClr val="EFF6A8"/>
                </a:solidFill>
              </a:rPr>
              <a:t>Προδιάταση μυός (αν πριν την συστολή διαταθεί ένας μυς τότε αποθηκεύεται ενέργεια στα ελαστικά του στοιχεία &amp; παράγεται &gt; δύναμη)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l-GR" altLang="el-GR" sz="1800" smtClean="0">
                <a:solidFill>
                  <a:srgbClr val="EFF6A8"/>
                </a:solidFill>
              </a:rPr>
              <a:t>Η δομή του μυός ( η αρχιτεκτονική διάταξη των ινών)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l-GR" altLang="el-GR" sz="1800" smtClean="0">
                <a:solidFill>
                  <a:srgbClr val="EFF6A8"/>
                </a:solidFill>
              </a:rPr>
              <a:t>Από την θέση του σώματος &amp; από την γωνία της επιβαρυνόμενης άρθρωσης (δράση μοχλών) 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l-GR" altLang="el-GR" sz="1800" smtClean="0">
                <a:solidFill>
                  <a:srgbClr val="EFF6A8"/>
                </a:solidFill>
              </a:rPr>
              <a:t>Τύπος μυϊκών ινών  (μυικές ίνες ταχείας συστολής&gt; βραδείας συστολής) 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l-GR" altLang="el-GR" sz="1800" smtClean="0">
                <a:solidFill>
                  <a:srgbClr val="EFF6A8"/>
                </a:solidFill>
              </a:rPr>
              <a:t>Είδος μυικής συστολής (πλειομετρική &gt; μειομετρική &amp; ισομετρική = ενδιάμεση δυναμη)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l-GR" altLang="el-GR" sz="1800" smtClean="0">
                <a:solidFill>
                  <a:srgbClr val="EFF6A8"/>
                </a:solidFill>
              </a:rPr>
              <a:t>Ταχύτητα μυικής συστολής 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l-GR" altLang="el-GR" sz="1800" smtClean="0">
                <a:solidFill>
                  <a:srgbClr val="EFF6A8"/>
                </a:solidFill>
              </a:rPr>
              <a:t>Από την λειτουργική ικανότητα του νευρκού συστήματος 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l-GR" altLang="el-GR" sz="1800" smtClean="0">
                <a:solidFill>
                  <a:srgbClr val="EFF6A8"/>
                </a:solidFill>
              </a:rPr>
              <a:t>Μυική μάζα (όσο μεγαλύτερη μάζα έχει ένας μυς τόσο &gt; δύναμη  παράγεται)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el-GR" altLang="el-GR" sz="1800" smtClean="0">
              <a:solidFill>
                <a:srgbClr val="EFF6A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Θέση ημερομηνίας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BC378FE-83C4-4864-A09D-57097D7C435D}" type="datetime1">
              <a:rPr lang="el-GR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6/12/2021</a:t>
            </a:fld>
            <a:endParaRPr lang="es-ES" altLang="el-GR" sz="1400" smtClean="0"/>
          </a:p>
        </p:txBody>
      </p:sp>
      <p:sp>
        <p:nvSpPr>
          <p:cNvPr id="22531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A8E003C-AD6A-4EAF-A9E8-CAD99476F65F}" type="slidenum">
              <a:rPr lang="es-ES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s-ES" altLang="el-GR" sz="1400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>
                <a:solidFill>
                  <a:schemeClr val="hlink"/>
                </a:solidFill>
              </a:rPr>
              <a:t>Παράγοντες συνέχεια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 startAt="13"/>
            </a:pPr>
            <a:r>
              <a:rPr lang="el-GR" altLang="el-GR" sz="2000" smtClean="0">
                <a:solidFill>
                  <a:srgbClr val="FFFF00"/>
                </a:solidFill>
              </a:rPr>
              <a:t>Ηλικία &amp; φύλο</a:t>
            </a:r>
            <a:r>
              <a:rPr lang="el-GR" altLang="el-GR" sz="2000" smtClean="0">
                <a:solidFill>
                  <a:srgbClr val="EFF6A8"/>
                </a:solidFill>
              </a:rPr>
              <a:t> (μειώνεται άνδρες&gt;γυναίκες, κατά 50% &gt; σε θώρακα-χέρια &amp; ωμική ζώνη, κατά 25% στους μυς των ποδιών)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13"/>
            </a:pPr>
            <a:r>
              <a:rPr lang="el-GR" altLang="el-GR" sz="2000" smtClean="0">
                <a:solidFill>
                  <a:srgbClr val="FFFF00"/>
                </a:solidFill>
              </a:rPr>
              <a:t>Ψυχολογικές αναστολές</a:t>
            </a:r>
            <a:r>
              <a:rPr lang="el-GR" altLang="el-GR" sz="2000" smtClean="0">
                <a:solidFill>
                  <a:schemeClr val="accent1"/>
                </a:solidFill>
              </a:rPr>
              <a:t> (εμποδίζουν το άτομο να φτάσει στο ανώτατο όριο της μυικής του απόδοσης) κατά την διάρκεια συναισθηματικής ακμής  η συχνότητα &amp; η δύναμη των ερεθισμάτων που καταφθάνουν στο νευρικό σύστημα είναι περισσότερα</a:t>
            </a:r>
            <a:r>
              <a:rPr lang="el-GR" altLang="el-GR" sz="2000" smtClean="0">
                <a:solidFill>
                  <a:srgbClr val="FFFF00"/>
                </a:solidFill>
              </a:rPr>
              <a:t>.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13"/>
            </a:pPr>
            <a:r>
              <a:rPr lang="el-GR" altLang="el-GR" sz="2000" smtClean="0">
                <a:solidFill>
                  <a:srgbClr val="FFFF00"/>
                </a:solidFill>
              </a:rPr>
              <a:t>Ατομικές διαφορές</a:t>
            </a:r>
            <a:r>
              <a:rPr lang="el-GR" altLang="el-GR" sz="2000" smtClean="0">
                <a:solidFill>
                  <a:schemeClr val="accent1"/>
                </a:solidFill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13"/>
            </a:pPr>
            <a:r>
              <a:rPr lang="el-GR" altLang="el-GR" sz="2000" b="1" smtClean="0">
                <a:solidFill>
                  <a:srgbClr val="FFFF00"/>
                </a:solidFill>
              </a:rPr>
              <a:t>Την ώρα της ημέρας</a:t>
            </a:r>
            <a:r>
              <a:rPr lang="el-GR" altLang="el-GR" sz="2000" smtClean="0">
                <a:solidFill>
                  <a:schemeClr val="accent1"/>
                </a:solidFill>
              </a:rPr>
              <a:t> (π.χ. το μέγιστο σημειώνεται το μεσημέρι, τις απογευματινές ώρες σημειώνεται μια ελαφρά ελάττωση &amp; 2-4 το πρωί πέφτει κατακόρυφα)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13"/>
            </a:pPr>
            <a:r>
              <a:rPr lang="el-GR" altLang="el-GR" sz="2000" b="1" smtClean="0">
                <a:solidFill>
                  <a:srgbClr val="FFFF00"/>
                </a:solidFill>
              </a:rPr>
              <a:t>Υψόμετρο </a:t>
            </a:r>
            <a:r>
              <a:rPr lang="el-GR" altLang="el-GR" sz="2000" smtClean="0">
                <a:solidFill>
                  <a:schemeClr val="accent1"/>
                </a:solidFill>
              </a:rPr>
              <a:t>(σε υψόμετρο 5000μ υπάρχει ελάττωση, 6000-7000μ αύξηση &amp; &gt;7000 κατακόρυφη πτώση) </a:t>
            </a:r>
            <a:r>
              <a:rPr lang="el-GR" altLang="el-GR" sz="2000" b="1" smtClean="0">
                <a:solidFill>
                  <a:srgbClr val="FFFF00"/>
                </a:solidFill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13"/>
            </a:pPr>
            <a:r>
              <a:rPr lang="el-GR" altLang="el-GR" sz="2000" b="1" smtClean="0">
                <a:solidFill>
                  <a:srgbClr val="FFFF00"/>
                </a:solidFill>
              </a:rPr>
              <a:t>Ποιότητα τροφής </a:t>
            </a:r>
            <a:r>
              <a:rPr lang="el-GR" altLang="el-GR" sz="2000" b="1" smtClean="0">
                <a:solidFill>
                  <a:srgbClr val="EFF6A8"/>
                </a:solidFill>
              </a:rPr>
              <a:t>(π.χ. θετικό ισοζύγιο αζώτου, απαραίτητη πλεονάζουσα ποσότητα λευκώματος)</a:t>
            </a:r>
            <a:r>
              <a:rPr lang="el-GR" altLang="el-GR" sz="2000" smtClean="0">
                <a:solidFill>
                  <a:srgbClr val="EFF6A8"/>
                </a:solidFill>
              </a:rPr>
              <a:t> </a:t>
            </a:r>
            <a:endParaRPr lang="el-GR" altLang="el-GR" smtClean="0">
              <a:solidFill>
                <a:schemeClr val="accent1"/>
              </a:solidFill>
            </a:endParaRPr>
          </a:p>
        </p:txBody>
      </p:sp>
      <p:sp>
        <p:nvSpPr>
          <p:cNvPr id="22534" name="Text Box 4"/>
          <p:cNvSpPr txBox="1">
            <a:spLocks noChangeArrowheads="1"/>
          </p:cNvSpPr>
          <p:nvPr/>
        </p:nvSpPr>
        <p:spPr bwMode="auto">
          <a:xfrm>
            <a:off x="2987675" y="6092825"/>
            <a:ext cx="5472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l-GR" altLang="el-GR" sz="1400">
                <a:solidFill>
                  <a:srgbClr val="FC230C"/>
                </a:solidFill>
              </a:rPr>
              <a:t>Πηγή: Σαρογλάκης &amp; Ζαρζαβατζίδης (1999). Άρση Βαρών. Θεσσαλονίκη: Εκδόσεις Χριστοδουλίδη</a:t>
            </a:r>
            <a:r>
              <a:rPr lang="el-GR" altLang="el-GR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Θέση ημερομηνίας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840551C-C155-4F75-BA5F-E407BF9C08D3}" type="datetime1">
              <a:rPr lang="el-GR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6/12/2021</a:t>
            </a:fld>
            <a:endParaRPr lang="es-ES" altLang="el-GR" sz="1400" smtClean="0"/>
          </a:p>
        </p:txBody>
      </p:sp>
      <p:sp>
        <p:nvSpPr>
          <p:cNvPr id="23555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7E1899F-6FB6-4852-BE4C-A79F301D141F}" type="slidenum">
              <a:rPr lang="es-ES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s-ES" altLang="el-GR" sz="1400" smtClean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>
                <a:solidFill>
                  <a:schemeClr val="hlink"/>
                </a:solidFill>
              </a:rPr>
              <a:t>Ανάπτυξη δύναμης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l-GR" altLang="el-GR" sz="12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000" b="1" smtClean="0">
                <a:solidFill>
                  <a:srgbClr val="EFF6A8"/>
                </a:solidFill>
              </a:rPr>
              <a:t>Ένταση</a:t>
            </a:r>
            <a:r>
              <a:rPr lang="el-GR" altLang="el-GR" sz="2000" smtClean="0">
                <a:solidFill>
                  <a:srgbClr val="EFF6A8"/>
                </a:solidFill>
              </a:rPr>
              <a:t>: Xαμηλή έως μέγιστη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l-GR" sz="2000" smtClean="0">
              <a:solidFill>
                <a:srgbClr val="EFF6A8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000" b="1" smtClean="0">
                <a:solidFill>
                  <a:srgbClr val="EFF6A8"/>
                </a:solidFill>
              </a:rPr>
              <a:t>Ποσότητα</a:t>
            </a:r>
            <a:r>
              <a:rPr lang="el-GR" altLang="el-GR" sz="2000" smtClean="0">
                <a:solidFill>
                  <a:srgbClr val="EFF6A8"/>
                </a:solidFill>
              </a:rPr>
              <a:t>: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l-GR" altLang="el-GR" sz="2000" smtClean="0">
                <a:solidFill>
                  <a:srgbClr val="EFF6A8"/>
                </a:solidFill>
              </a:rPr>
              <a:t>Αριθμός ασκήσεων: 3-10 ανά προπονητική μονάδα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l-GR" altLang="el-GR" sz="2000" smtClean="0">
                <a:solidFill>
                  <a:srgbClr val="EFF6A8"/>
                </a:solidFill>
              </a:rPr>
              <a:t>Σειρές (σετ): συνήθως 2-4 ανά άσκηση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l-GR" altLang="el-GR" sz="2000" smtClean="0">
                <a:solidFill>
                  <a:srgbClr val="EFF6A8"/>
                </a:solidFill>
              </a:rPr>
              <a:t>Επαναλήψεις/σειρά (σετ): 6-20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el-GR" altLang="el-GR" sz="2000" smtClean="0">
              <a:solidFill>
                <a:srgbClr val="EFF6A8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000" b="1" smtClean="0">
                <a:solidFill>
                  <a:srgbClr val="EFF6A8"/>
                </a:solidFill>
              </a:rPr>
              <a:t>Πυκνότητα</a:t>
            </a:r>
            <a:r>
              <a:rPr lang="el-GR" altLang="el-GR" sz="2000" smtClean="0">
                <a:solidFill>
                  <a:srgbClr val="EFF6A8"/>
                </a:solidFill>
              </a:rPr>
              <a:t> (διάλειμμα):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000" smtClean="0">
                <a:solidFill>
                  <a:srgbClr val="EFF6A8"/>
                </a:solidFill>
              </a:rPr>
              <a:t>-  1-4 min διάλειμμα μεταξύ των σειρών.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l-GR" altLang="el-GR" sz="2000" smtClean="0">
                <a:solidFill>
                  <a:srgbClr val="EFF6A8"/>
                </a:solidFill>
              </a:rPr>
              <a:t>≥48 h διάλειμμα μεταξύ των προπονητικών μονάδων δύναμης (ανά μυϊκή ομάδα).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l-GR" sz="2000" smtClean="0">
              <a:solidFill>
                <a:srgbClr val="EFF6A8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000" b="1" smtClean="0">
                <a:solidFill>
                  <a:srgbClr val="EFF6A8"/>
                </a:solidFill>
              </a:rPr>
              <a:t>Συχνότητα: </a:t>
            </a:r>
            <a:r>
              <a:rPr lang="el-GR" altLang="el-GR" sz="2000" smtClean="0">
                <a:solidFill>
                  <a:srgbClr val="EFF6A8"/>
                </a:solidFill>
              </a:rPr>
              <a:t>Τουλάχιστον 2-3 φορές την εβδομάδα (ανά μυϊκή ομάδα).</a:t>
            </a:r>
            <a:r>
              <a:rPr lang="el-GR" altLang="el-GR" sz="2000" smtClean="0"/>
              <a:t> </a:t>
            </a:r>
            <a:endParaRPr lang="el-GR" altLang="el-GR" sz="1200" smtClean="0"/>
          </a:p>
          <a:p>
            <a:pPr eaLnBrk="1" hangingPunct="1">
              <a:lnSpc>
                <a:spcPct val="80000"/>
              </a:lnSpc>
            </a:pPr>
            <a:endParaRPr lang="el-GR" altLang="el-GR" sz="2000" smtClean="0"/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6156325" y="1125538"/>
            <a:ext cx="2382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FF00"/>
                </a:solidFill>
              </a:rPr>
              <a:t>στοιχεία επιβάρυνσης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Θέση ημερομηνίας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3C8DA2D-CCCC-4B09-8A72-B11F368FED74}" type="datetime1">
              <a:rPr lang="el-GR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6/12/2021</a:t>
            </a:fld>
            <a:endParaRPr lang="es-ES" altLang="el-GR" sz="1400" smtClean="0"/>
          </a:p>
        </p:txBody>
      </p:sp>
      <p:sp>
        <p:nvSpPr>
          <p:cNvPr id="24579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A20930D-E29E-4F7C-B73C-62B29FC363DD}" type="slidenum">
              <a:rPr lang="es-ES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s-ES" altLang="el-GR" sz="1400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altLang="el-GR" sz="1800" b="1" smtClean="0">
                <a:solidFill>
                  <a:schemeClr val="folHlink"/>
                </a:solidFill>
              </a:rPr>
              <a:t>1. προπόνηση σε σταθμούς</a:t>
            </a:r>
          </a:p>
          <a:p>
            <a:pPr marL="0" indent="0" eaLnBrk="1" hangingPunct="1">
              <a:buFontTx/>
              <a:buNone/>
            </a:pPr>
            <a:r>
              <a:rPr lang="el-GR" altLang="el-GR" sz="1800" smtClean="0">
                <a:solidFill>
                  <a:schemeClr val="bg1"/>
                </a:solidFill>
              </a:rPr>
              <a:t>Εκτέλεση όλων των σετ σε κάθε άσκηση (με τα αντίστοιχα διαλείμματα) και κατόπιν προχωρά στην επόμενη άσκηση.</a:t>
            </a:r>
            <a:r>
              <a:rPr lang="el-GR" altLang="el-GR" sz="1800" smtClean="0"/>
              <a:t> </a:t>
            </a:r>
          </a:p>
          <a:p>
            <a:pPr marL="0" indent="0" eaLnBrk="1" hangingPunct="1">
              <a:buFontTx/>
              <a:buNone/>
            </a:pPr>
            <a:r>
              <a:rPr lang="el-GR" altLang="el-GR" sz="1800" b="1" smtClean="0">
                <a:solidFill>
                  <a:schemeClr val="folHlink"/>
                </a:solidFill>
              </a:rPr>
              <a:t>2. προπόνηση σε ενότητες</a:t>
            </a:r>
            <a:r>
              <a:rPr lang="el-GR" altLang="el-GR" sz="1800" smtClean="0"/>
              <a:t>  </a:t>
            </a:r>
          </a:p>
          <a:p>
            <a:pPr marL="0" indent="0" eaLnBrk="1" hangingPunct="1">
              <a:buFontTx/>
              <a:buNone/>
            </a:pPr>
            <a:r>
              <a:rPr lang="el-GR" altLang="el-GR" sz="1800" b="1" smtClean="0">
                <a:solidFill>
                  <a:schemeClr val="folHlink"/>
                </a:solidFill>
              </a:rPr>
              <a:t>3. Διαλειμματική -κυκλική προπόνηση</a:t>
            </a:r>
            <a:r>
              <a:rPr lang="el-GR" altLang="el-GR" sz="1800" smtClean="0"/>
              <a:t> </a:t>
            </a:r>
          </a:p>
          <a:p>
            <a:pPr marL="0" indent="0" eaLnBrk="1" hangingPunct="1">
              <a:buFontTx/>
              <a:buNone/>
            </a:pPr>
            <a:r>
              <a:rPr lang="el-GR" altLang="el-GR" sz="1800" smtClean="0">
                <a:solidFill>
                  <a:schemeClr val="bg1"/>
                </a:solidFill>
              </a:rPr>
              <a:t>Π.χ. 5- ασκήσεις/σταθμοί</a:t>
            </a:r>
          </a:p>
          <a:p>
            <a:pPr marL="0" indent="0" eaLnBrk="1" hangingPunct="1">
              <a:buFontTx/>
              <a:buNone/>
            </a:pPr>
            <a:r>
              <a:rPr lang="el-GR" altLang="el-GR" sz="1600" smtClean="0">
                <a:solidFill>
                  <a:schemeClr val="bg1"/>
                </a:solidFill>
              </a:rPr>
              <a:t>10 ένα σετ σε κάθε άσκηση &amp; μετά από την ολοκλήρωση όλων των ασκήσεων ο κύκλος επαναλαμβάνεται</a:t>
            </a:r>
          </a:p>
          <a:p>
            <a:pPr marL="0" indent="0" eaLnBrk="1" hangingPunct="1">
              <a:buFontTx/>
              <a:buNone/>
            </a:pPr>
            <a:endParaRPr lang="el-GR" altLang="el-GR" sz="1600" smtClean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l-GR" altLang="el-GR" sz="1800" b="1" u="sng" smtClean="0">
                <a:solidFill>
                  <a:srgbClr val="FFFF00"/>
                </a:solidFill>
              </a:rPr>
              <a:t>Ενδεικτικά προγράμματα ανάπτυξης δύναμης</a:t>
            </a:r>
            <a:r>
              <a:rPr lang="el-GR" altLang="el-GR" sz="1800" smtClean="0">
                <a:solidFill>
                  <a:srgbClr val="FFFF00"/>
                </a:solidFill>
              </a:rPr>
              <a:t> με διάφορες προπονητικές μεθόδους</a:t>
            </a:r>
            <a:r>
              <a:rPr lang="el-GR" altLang="el-GR" sz="2000" smtClean="0">
                <a:solidFill>
                  <a:srgbClr val="FFFF00"/>
                </a:solidFill>
              </a:rPr>
              <a:t> μπορείτε να βρείτε στους </a:t>
            </a:r>
            <a:r>
              <a:rPr lang="el-GR" altLang="el-GR" sz="2000" b="1" smtClean="0">
                <a:solidFill>
                  <a:srgbClr val="FFFF00"/>
                </a:solidFill>
              </a:rPr>
              <a:t>ακόλουθους συνδέσμους</a:t>
            </a:r>
            <a:r>
              <a:rPr lang="el-GR" altLang="el-GR" sz="200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611188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4400">
                <a:solidFill>
                  <a:schemeClr val="hlink"/>
                </a:solidFill>
              </a:rPr>
              <a:t>Ανάπτυξη δύναμης</a:t>
            </a:r>
          </a:p>
        </p:txBody>
      </p:sp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6156325" y="1125538"/>
            <a:ext cx="2541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FF00"/>
                </a:solidFill>
              </a:rPr>
              <a:t>μεθόδους προπόνησης</a:t>
            </a:r>
          </a:p>
        </p:txBody>
      </p:sp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611188" y="5084763"/>
            <a:ext cx="806450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400"/>
              <a:t>  </a:t>
            </a:r>
            <a:r>
              <a:rPr lang="el-GR" altLang="el-GR" sz="1400">
                <a:solidFill>
                  <a:srgbClr val="FC230C"/>
                </a:solidFill>
                <a:hlinkClick r:id="rId2"/>
              </a:rPr>
              <a:t>https://eclass.duth.gr/modules/document/index.php?course=KOM02330&amp;openDir=/564e4d71XBJB</a:t>
            </a:r>
            <a:endParaRPr lang="el-GR" altLang="el-GR" sz="1400">
              <a:solidFill>
                <a:srgbClr val="FC230C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1400">
              <a:solidFill>
                <a:srgbClr val="FC230C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C230C"/>
                </a:solidFill>
                <a:hlinkClick r:id="rId3"/>
              </a:rPr>
              <a:t>http://www.exerciseforhealth.gr/uploads/Book.pdf</a:t>
            </a:r>
            <a:r>
              <a:rPr lang="el-GR" altLang="el-GR" sz="1800">
                <a:solidFill>
                  <a:srgbClr val="FC230C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FC230C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Θέση ημερομηνίας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A2D9B75-A4C9-4A8F-810C-6E1166A86A82}" type="datetime1">
              <a:rPr lang="el-GR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6/12/2021</a:t>
            </a:fld>
            <a:endParaRPr lang="es-ES" altLang="el-GR" sz="1400" smtClean="0"/>
          </a:p>
        </p:txBody>
      </p:sp>
      <p:sp>
        <p:nvSpPr>
          <p:cNvPr id="25603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72C183D-B980-42A2-9CE1-0D0BBCEFB4BD}" type="slidenum">
              <a:rPr lang="es-ES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s-ES" altLang="el-GR" sz="1400" smtClean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2400" smtClean="0">
                <a:solidFill>
                  <a:srgbClr val="EFF6A8"/>
                </a:solidFill>
              </a:rPr>
              <a:t>Ασκήσεις βελτίωσης της μυϊκής δύναμης &amp; αντοχής </a:t>
            </a:r>
            <a:r>
              <a:rPr lang="el-GR" altLang="el-GR" sz="2400" b="1" smtClean="0">
                <a:solidFill>
                  <a:schemeClr val="folHlink"/>
                </a:solidFill>
              </a:rPr>
              <a:t>μεγάλων μυϊκών ομάδων</a:t>
            </a:r>
            <a:r>
              <a:rPr lang="el-GR" altLang="el-GR" sz="2400" smtClean="0">
                <a:solidFill>
                  <a:srgbClr val="EFF6A8"/>
                </a:solidFill>
              </a:rPr>
              <a:t> (πόδια, στήθος, πλάτη, ώμοι, χέρια, κοιλιακοί, ραχιαίοι)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smtClean="0">
                <a:solidFill>
                  <a:srgbClr val="EFF6A8"/>
                </a:solidFill>
              </a:rPr>
              <a:t>πολύπλευρα και να </a:t>
            </a:r>
            <a:r>
              <a:rPr lang="el-GR" altLang="el-GR" sz="2400" smtClean="0">
                <a:solidFill>
                  <a:schemeClr val="folHlink"/>
                </a:solidFill>
              </a:rPr>
              <a:t>περιλαμβάνουν ασκήσεις για την ενδυνάμωση τόσο των αγωνιστών όσο και των ανταγωνιστών μυών</a:t>
            </a:r>
            <a:r>
              <a:rPr lang="el-GR" altLang="el-GR" sz="2400" smtClean="0">
                <a:solidFill>
                  <a:srgbClr val="EFF6A8"/>
                </a:solidFill>
              </a:rPr>
              <a:t> (τετρακέφαλος - δικέφαλος μηριαίος, κοιλιακοί - ραχιαίοι κ.α.) με στόχο την αποφυγή μυϊκών ανισορροπιών. 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smtClean="0">
                <a:solidFill>
                  <a:srgbClr val="EFF6A8"/>
                </a:solidFill>
              </a:rPr>
              <a:t>Εκτός από τις παραδοσιακές μορφές άσκησης </a:t>
            </a:r>
            <a:r>
              <a:rPr lang="el-GR" altLang="el-GR" sz="2000" smtClean="0">
                <a:solidFill>
                  <a:srgbClr val="EFF6A8"/>
                </a:solidFill>
              </a:rPr>
              <a:t>(ελεύθερα βάρη, μηχανήματα δύναμης, ιατρικές μπάλες, λάστιχα κτλ.)</a:t>
            </a:r>
            <a:r>
              <a:rPr lang="el-GR" altLang="el-GR" sz="2400" smtClean="0">
                <a:solidFill>
                  <a:srgbClr val="EFF6A8"/>
                </a:solidFill>
              </a:rPr>
              <a:t> όσο και πιο «</a:t>
            </a:r>
            <a:r>
              <a:rPr lang="el-GR" altLang="el-GR" sz="2400" smtClean="0">
                <a:solidFill>
                  <a:schemeClr val="folHlink"/>
                </a:solidFill>
              </a:rPr>
              <a:t>σύγχρονες» μορφές άσκησης</a:t>
            </a:r>
            <a:r>
              <a:rPr lang="el-GR" altLang="el-GR" sz="2400" smtClean="0">
                <a:solidFill>
                  <a:srgbClr val="EFF6A8"/>
                </a:solidFill>
              </a:rPr>
              <a:t> (Pilates, άσκηση στο νερό, ιμάντες TRX, μπάλες ισορροπίας, μπάλες bosu, ολόσωμη δόνηση κτλ.), </a:t>
            </a: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611188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4400">
                <a:solidFill>
                  <a:schemeClr val="hlink"/>
                </a:solidFill>
              </a:rPr>
              <a:t>Ανάπτυξη δύναμης</a:t>
            </a:r>
          </a:p>
        </p:txBody>
      </p:sp>
      <p:sp>
        <p:nvSpPr>
          <p:cNvPr id="25606" name="Rectangle 4"/>
          <p:cNvSpPr>
            <a:spLocks noChangeArrowheads="1"/>
          </p:cNvSpPr>
          <p:nvPr/>
        </p:nvSpPr>
        <p:spPr bwMode="auto">
          <a:xfrm>
            <a:off x="6156325" y="1125538"/>
            <a:ext cx="28432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FF00"/>
                </a:solidFill>
              </a:rPr>
              <a:t>προπονητικά περιεχόμενα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Θέση ημερομηνίας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71E7D3F-DF61-4FAF-801B-F6A37E0EB820}" type="datetime1">
              <a:rPr lang="el-GR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6/12/2021</a:t>
            </a:fld>
            <a:endParaRPr lang="es-ES" altLang="el-GR" sz="1400" smtClean="0"/>
          </a:p>
        </p:txBody>
      </p:sp>
      <p:sp>
        <p:nvSpPr>
          <p:cNvPr id="26627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8F403A1-E6C3-405F-9BF4-5524941F0403}" type="slidenum">
              <a:rPr lang="es-ES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s-ES" altLang="el-GR" sz="1400" smtClean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800" smtClean="0">
                <a:solidFill>
                  <a:srgbClr val="009900"/>
                </a:solidFill>
              </a:rPr>
              <a:t>Ταξινόμηση προπονητικών περιεχομένων/ασκήσεων ανάπτυξης δύναμης</a:t>
            </a:r>
          </a:p>
        </p:txBody>
      </p:sp>
      <p:pic>
        <p:nvPicPr>
          <p:cNvPr id="2662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628775"/>
            <a:ext cx="7212012" cy="4494213"/>
          </a:xfrm>
          <a:noFill/>
        </p:spPr>
      </p:pic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1763713" y="6340475"/>
            <a:ext cx="6696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l-GR" altLang="el-GR" sz="1400">
                <a:solidFill>
                  <a:srgbClr val="FC230C"/>
                </a:solidFill>
              </a:rPr>
              <a:t>Πηγή: Γεροδήμος, Β. (2013). Η άσκηση ως μέσο πρόληψης &amp; αποκατάστασης χρόνιων παθήσεων. Τρίκαλα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Θέση ημερομηνίας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2EC907F-F34A-4DD2-A249-B2A0E9A20020}" type="datetime1">
              <a:rPr lang="el-GR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6/12/2021</a:t>
            </a:fld>
            <a:endParaRPr lang="es-ES" altLang="el-GR" sz="1400" smtClean="0"/>
          </a:p>
        </p:txBody>
      </p:sp>
      <p:sp>
        <p:nvSpPr>
          <p:cNvPr id="27651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D19707E-740C-4D6C-B110-3DD586381EBC}" type="slidenum">
              <a:rPr lang="es-ES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s-ES" altLang="el-GR" sz="1400" smtClean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>
                <a:solidFill>
                  <a:srgbClr val="FF9933"/>
                </a:solidFill>
              </a:rPr>
              <a:t>Γενικές παρατηρήσεις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400" smtClean="0">
                <a:solidFill>
                  <a:srgbClr val="EFF6A8"/>
                </a:solidFill>
              </a:rPr>
              <a:t>Το πρόγραμμα εξάσκησης δύναμης θα πρέπει να 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400" smtClean="0">
                <a:solidFill>
                  <a:srgbClr val="EFF6A8"/>
                </a:solidFill>
              </a:rPr>
              <a:t>-περιλαμβάνει προθέρμανση &amp; αποθεραπεία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400" smtClean="0">
                <a:solidFill>
                  <a:srgbClr val="EFF6A8"/>
                </a:solidFill>
              </a:rPr>
              <a:t>-ασκήσεις δυναμικές (μειομετρικές &amp; πλειομετρικές , όχι ισομετρικές)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400" smtClean="0">
                <a:solidFill>
                  <a:srgbClr val="EFF6A8"/>
                </a:solidFill>
              </a:rPr>
              <a:t>-οι ασκήσεις να εκτελούνται σε όλο το εύρος έκτασης της άρθρωσης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400" smtClean="0">
                <a:solidFill>
                  <a:srgbClr val="EFF6A8"/>
                </a:solidFill>
              </a:rPr>
              <a:t>-μεγάλη ποικιλία ασκήσεων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400" smtClean="0">
                <a:solidFill>
                  <a:srgbClr val="EFF6A8"/>
                </a:solidFill>
              </a:rPr>
              <a:t>-σωστή στάση σώματος (προστασία σπονδυλικής στήλης &amp; άλλες ευαίσθητες αρθρώσεις π.χ. καρποί)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400" smtClean="0">
                <a:solidFill>
                  <a:srgbClr val="EFF6A8"/>
                </a:solidFill>
              </a:rPr>
              <a:t>-ερεθίσματα μικρής έντασης με πολλές επαναλήψεις για την βελτίωση της μυϊκής αντοχής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400" smtClean="0">
                <a:solidFill>
                  <a:srgbClr val="EFF6A8"/>
                </a:solidFill>
              </a:rPr>
              <a:t>-αρχή της εξειδίκευσης (δηλαδή όταν κατά την προπόνηση επιστρατεύονται οι σχετικές με την κίνηση μυϊκές ομάδες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Θέση ημερομηνίας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24E2A0C-DA1D-486C-94CE-1920657C94EC}" type="datetime1">
              <a:rPr lang="el-GR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6/12/2021</a:t>
            </a:fld>
            <a:endParaRPr lang="es-ES" altLang="el-GR" sz="1400" smtClean="0"/>
          </a:p>
        </p:txBody>
      </p:sp>
      <p:sp>
        <p:nvSpPr>
          <p:cNvPr id="28675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27CD505-3490-4A42-8D08-0DF14A021C06}" type="slidenum">
              <a:rPr lang="es-ES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s-ES" altLang="el-GR" sz="1400" smtClean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smtClean="0">
                <a:solidFill>
                  <a:schemeClr val="hlink"/>
                </a:solidFill>
              </a:rPr>
              <a:t>Ένταση &amp; ποσότητα άσκησης με βάση τον προπονητικό στόχο</a:t>
            </a:r>
            <a:r>
              <a:rPr lang="el-GR" altLang="el-GR" sz="4000" smtClean="0"/>
              <a:t> </a:t>
            </a:r>
          </a:p>
        </p:txBody>
      </p:sp>
      <p:pic>
        <p:nvPicPr>
          <p:cNvPr id="2867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581150"/>
            <a:ext cx="6759575" cy="3552825"/>
          </a:xfrm>
          <a:noFill/>
        </p:spPr>
      </p:pic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468313" y="5300663"/>
            <a:ext cx="79390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l-GR" altLang="el-GR" sz="1400">
                <a:solidFill>
                  <a:srgbClr val="FC230C"/>
                </a:solidFill>
              </a:rPr>
              <a:t>Πηγή: Η ΔΥΝΑΜΗ ΤΟΥ ΠΟΔΟΣΦΑΙΡΙΣΤΗ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l-GR" altLang="el-GR" sz="1400">
                <a:solidFill>
                  <a:srgbClr val="FC230C"/>
                </a:solidFill>
              </a:rPr>
              <a:t>https://eclass.duth.gr/modules/document/index.php?course=KOM02330&amp;openDir=/564e4d71XBJB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Θέση ημερομηνίας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031FDEC-0E95-4FC7-A9B6-3A0E34068C2C}" type="datetime1">
              <a:rPr lang="el-GR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6/12/2021</a:t>
            </a:fld>
            <a:endParaRPr lang="es-ES" altLang="el-GR" sz="1400" smtClean="0"/>
          </a:p>
        </p:txBody>
      </p:sp>
      <p:sp>
        <p:nvSpPr>
          <p:cNvPr id="29699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A554662-40E5-4759-B4D5-22126354F755}" type="slidenum">
              <a:rPr lang="es-ES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s-ES" altLang="el-GR" sz="1400" smtClean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800" b="1" smtClean="0">
                <a:solidFill>
                  <a:srgbClr val="FFFF00"/>
                </a:solidFill>
              </a:rPr>
              <a:t>Ταχύτητα</a:t>
            </a:r>
          </a:p>
        </p:txBody>
      </p:sp>
      <p:sp>
        <p:nvSpPr>
          <p:cNvPr id="29701" name="AutoShape 5" descr="Αποτέλεσμα εικόνας για speed sports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29702" name="AutoShape 7" descr="Αποτέλεσμα εικόνας για speed sports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29703" name="AutoShape 9" descr="Αποτέλεσμα εικόνας για speed sport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29704" name="AutoShape 11" descr="Αποτέλεσμα εικόνας για speed sport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29705" name="AutoShape 13" descr="Αποτέλεσμα εικόνας για speed sport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pic>
        <p:nvPicPr>
          <p:cNvPr id="29706" name="Picture 15" descr="sp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3743325"/>
            <a:ext cx="46799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6" descr="s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0175"/>
            <a:ext cx="4538663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4" descr="sp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4932363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8" descr="Αποτέλεσμα εικόνας για speed spor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412875"/>
            <a:ext cx="4284662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Θέση ημερομηνίας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56964E8-F01D-4784-B59D-C7A2029E0620}" type="datetime1">
              <a:rPr lang="el-GR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6/12/2021</a:t>
            </a:fld>
            <a:endParaRPr lang="es-ES" altLang="el-GR" sz="1400" smtClean="0"/>
          </a:p>
        </p:txBody>
      </p:sp>
      <p:sp>
        <p:nvSpPr>
          <p:cNvPr id="30723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C38CC6B-9438-4E1C-9F5D-1CD9A486D17B}" type="slidenum">
              <a:rPr lang="es-ES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s-ES" altLang="el-GR" sz="1400" smtClean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>
                <a:solidFill>
                  <a:schemeClr val="hlink"/>
                </a:solidFill>
              </a:rPr>
              <a:t>Ορισμός ταχύτητας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sz="2400" smtClean="0">
                <a:solidFill>
                  <a:srgbClr val="EFF6A8"/>
                </a:solidFill>
              </a:rPr>
              <a:t>Η ικανότητα γρήγορης αντίδρασης σε ένα ερέθισμα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 smtClean="0">
                <a:solidFill>
                  <a:srgbClr val="EFF6A8"/>
                </a:solidFill>
              </a:rPr>
              <a:t> (το ερέθισμα μπορεί να είναι οπτικό-ακουστικό-επαφής)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sz="2400" smtClean="0">
                <a:solidFill>
                  <a:srgbClr val="EFF6A8"/>
                </a:solidFill>
              </a:rPr>
              <a:t>Εκτέλεση κινήσεων με μεγάλη ταχύτητα με την βοήθεια του μυικού &amp; του κεντρικού νευρικού συστήματος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sz="2400" smtClean="0">
                <a:solidFill>
                  <a:srgbClr val="EFF6A8"/>
                </a:solidFill>
              </a:rPr>
              <a:t>Η μετακίνηση του σώματος ή μέρους αυτού γρήγορα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sz="2400" smtClean="0">
                <a:solidFill>
                  <a:srgbClr val="EFF6A8"/>
                </a:solidFill>
              </a:rPr>
              <a:t>Εκτέλεση κυκλικών (π.χ. σπριντ) ή άκυκλων κινήσεων (π.χ. ρίψη μπάλας) με τη μεγαλύτερη ταχύτητα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sz="2400" smtClean="0">
                <a:solidFill>
                  <a:srgbClr val="EFF6A8"/>
                </a:solidFill>
              </a:rPr>
              <a:t>Σύνθετη ικανότητα, διακρίνεται σε ταχύτητα αντίδρασης  &amp; ταχύτητα ενέργειας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sz="2400" smtClean="0">
                <a:solidFill>
                  <a:srgbClr val="EFF6A8"/>
                </a:solidFill>
              </a:rPr>
              <a:t>Και οι 2 ανεξάρτητες ικανότητες στις σύνθετες αθλητικές κινήσεις δρούν συμπληρωματικά &amp; αλληλοεπηρεάζονται</a:t>
            </a:r>
            <a:endParaRPr lang="en-US" altLang="el-GR" sz="2400" smtClean="0">
              <a:solidFill>
                <a:srgbClr val="EFF6A8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l-GR" altLang="el-GR" sz="2400" smtClean="0">
              <a:solidFill>
                <a:srgbClr val="EFF6A8"/>
              </a:solidFill>
            </a:endParaRP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el-GR" altLang="el-G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Θέση ημερομηνίας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E3BF9A5-9211-463F-9636-6658008A56F9}" type="datetime1">
              <a:rPr lang="el-GR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6/12/2021</a:t>
            </a:fld>
            <a:endParaRPr lang="es-ES" altLang="el-GR" sz="1400" smtClean="0"/>
          </a:p>
        </p:txBody>
      </p:sp>
      <p:sp>
        <p:nvSpPr>
          <p:cNvPr id="5123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9760E6C-DAE0-4E42-BB5F-568933ACCA79}" type="slidenum">
              <a:rPr lang="es-ES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s-ES" altLang="el-GR" sz="140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l-GR" altLang="el-GR" sz="4000" smtClean="0">
                <a:solidFill>
                  <a:srgbClr val="FF9933"/>
                </a:solidFill>
              </a:rPr>
              <a:t>Συνέχεια 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smtClean="0">
                <a:solidFill>
                  <a:schemeClr val="bg1"/>
                </a:solidFill>
              </a:rPr>
              <a:t>Η </a:t>
            </a:r>
            <a:r>
              <a:rPr lang="el-GR" altLang="el-GR" b="1" smtClean="0">
                <a:solidFill>
                  <a:schemeClr val="folHlink"/>
                </a:solidFill>
              </a:rPr>
              <a:t>μεγιστοποίηση της σωµατικής  απόδοσης</a:t>
            </a:r>
            <a:r>
              <a:rPr lang="el-GR" altLang="el-GR" smtClean="0"/>
              <a:t> </a:t>
            </a:r>
            <a:r>
              <a:rPr lang="el-GR" altLang="el-GR" smtClean="0">
                <a:solidFill>
                  <a:schemeClr val="bg1"/>
                </a:solidFill>
              </a:rPr>
              <a:t>του ανθρώπου που συνήθως σχετίζεται µε την υψηλή αθλητική απόδοση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Θέση ημερομηνίας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ADFDB2A-C7F0-49F9-A13A-B994C5E5D4BE}" type="datetime1">
              <a:rPr lang="el-GR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6/12/2021</a:t>
            </a:fld>
            <a:endParaRPr lang="es-ES" altLang="el-GR" sz="1400" smtClean="0"/>
          </a:p>
        </p:txBody>
      </p:sp>
      <p:sp>
        <p:nvSpPr>
          <p:cNvPr id="31747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A7C84AA-EFD9-47A4-B893-9550480E64C4}" type="slidenum">
              <a:rPr lang="es-ES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s-ES" altLang="el-GR" sz="1400" smtClean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>
                <a:solidFill>
                  <a:schemeClr val="folHlink"/>
                </a:solidFill>
              </a:rPr>
              <a:t>Οφέλη ταχύτητας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2400" smtClean="0">
                <a:solidFill>
                  <a:srgbClr val="EFF6A8"/>
                </a:solidFill>
              </a:rPr>
              <a:t>Δε συνδέεται άμεσα με την υγεία, ωστόσο πρέπει να αναπτύσσεται έμμεσα μέσα από διάφορες δραστηριότητες τόσο σε παιδιά - εφήβους όσο &amp; σε ηλικιωμένα άτομα</a:t>
            </a:r>
          </a:p>
          <a:p>
            <a:pPr eaLnBrk="1" hangingPunct="1">
              <a:lnSpc>
                <a:spcPct val="90000"/>
              </a:lnSpc>
            </a:pPr>
            <a:endParaRPr lang="el-GR" altLang="el-GR" sz="2400" smtClean="0">
              <a:solidFill>
                <a:srgbClr val="EFF6A8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l-GR" sz="2400" smtClean="0">
                <a:solidFill>
                  <a:srgbClr val="EFF6A8"/>
                </a:solidFill>
              </a:rPr>
              <a:t>Η ταχύτητα αντίδρασης, η ταχύτητα ενέργειας αλλά κυρίως η ταχυδύναμη είναι άρρηκτα συνδεδεμένες με: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400" smtClean="0">
                <a:solidFill>
                  <a:srgbClr val="EFF6A8"/>
                </a:solidFill>
              </a:rPr>
              <a:t>     - τη διατήρηση της ισορροπίας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400" smtClean="0">
                <a:solidFill>
                  <a:srgbClr val="EFF6A8"/>
                </a:solidFill>
              </a:rPr>
              <a:t>     - την αποφυγή πτώσεων,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400" smtClean="0">
                <a:solidFill>
                  <a:srgbClr val="EFF6A8"/>
                </a:solidFill>
              </a:rPr>
              <a:t>     - την αποτελεσματική εκτέλεση καθημερινών δραστηριοτήτων (άρση από καρέκλα, ανέβασμα</a:t>
            </a:r>
            <a:r>
              <a:rPr lang="el-GR" altLang="el-GR" sz="2400" smtClean="0"/>
              <a:t> σκαλοπατιών κτλ.) κυρίως σε ηλικιωμένα άτομα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Θέση ημερομηνίας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1900EF4-774E-4092-BD5D-74345F08EF83}" type="datetime1">
              <a:rPr lang="el-GR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6/12/2021</a:t>
            </a:fld>
            <a:endParaRPr lang="es-ES" altLang="el-GR" sz="1400" smtClean="0"/>
          </a:p>
        </p:txBody>
      </p:sp>
      <p:sp>
        <p:nvSpPr>
          <p:cNvPr id="32771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219D632-DEBA-4D31-98C9-1F06E731D790}" type="slidenum">
              <a:rPr lang="es-ES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s-ES" altLang="el-GR" sz="1400" smtClean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smtClean="0">
                <a:solidFill>
                  <a:srgbClr val="FF9933"/>
                </a:solidFill>
              </a:rPr>
              <a:t>Παράγοντες που επηρεάζουν την ταχύτητα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l-GR" sz="2800" smtClean="0">
                <a:solidFill>
                  <a:srgbClr val="EFF6A8"/>
                </a:solidFill>
              </a:rPr>
              <a:t>Αυξάνεται προοδευτικά με αύξηση της ηλικίας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800" smtClean="0">
                <a:solidFill>
                  <a:srgbClr val="EFF6A8"/>
                </a:solidFill>
              </a:rPr>
              <a:t>Έχει άμεση σχέση με την αύξηση της δύναμης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800" smtClean="0">
                <a:solidFill>
                  <a:srgbClr val="EFF6A8"/>
                </a:solidFill>
              </a:rPr>
              <a:t>Η κατανομή των μυικών ινών (ίνες ταχείας &amp; βραχείας συστολής)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800" smtClean="0">
                <a:solidFill>
                  <a:srgbClr val="EFF6A8"/>
                </a:solidFill>
              </a:rPr>
              <a:t>Η ελαστικότητα των μυών &amp; των συνδέσμων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800" smtClean="0">
                <a:solidFill>
                  <a:srgbClr val="EFF6A8"/>
                </a:solidFill>
              </a:rPr>
              <a:t>Η κινητικότητα των αρθρώσεων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800" smtClean="0">
                <a:solidFill>
                  <a:srgbClr val="EFF6A8"/>
                </a:solidFill>
              </a:rPr>
              <a:t>Τα επίπεδα νευρομυικής συναρμογής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800" smtClean="0">
                <a:solidFill>
                  <a:srgbClr val="EFF6A8"/>
                </a:solidFill>
              </a:rPr>
              <a:t>Το σωματικό βάρος &amp; την σωματική πυκνότητα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800" smtClean="0">
                <a:solidFill>
                  <a:srgbClr val="EFF6A8"/>
                </a:solidFill>
              </a:rPr>
              <a:t>Κληρονομικότητα (είναι περισσότερο γενετικά εξαρτημένη)</a:t>
            </a:r>
          </a:p>
          <a:p>
            <a:pPr eaLnBrk="1" hangingPunct="1">
              <a:lnSpc>
                <a:spcPct val="80000"/>
              </a:lnSpc>
            </a:pPr>
            <a:endParaRPr lang="el-GR" altLang="el-GR" sz="2800" smtClean="0">
              <a:solidFill>
                <a:srgbClr val="EFF6A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Θέση ημερομηνίας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032F8D0-0512-4649-9723-749CE4801439}" type="datetime1">
              <a:rPr lang="el-GR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6/12/2021</a:t>
            </a:fld>
            <a:endParaRPr lang="es-ES" altLang="el-GR" sz="1400" smtClean="0"/>
          </a:p>
        </p:txBody>
      </p:sp>
      <p:sp>
        <p:nvSpPr>
          <p:cNvPr id="33795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70CCD95-1B8F-4A2F-8526-BCB52F1B2ECF}" type="slidenum">
              <a:rPr lang="es-ES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s-ES" altLang="el-GR" sz="1400" smtClean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>
                <a:solidFill>
                  <a:schemeClr val="folHlink"/>
                </a:solidFill>
              </a:rPr>
              <a:t>Ιδιότητες ταχύτητας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8488" cy="2116138"/>
          </a:xfrm>
          <a:solidFill>
            <a:srgbClr val="FFFF00"/>
          </a:solidFill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altLang="el-GR" smtClean="0">
                <a:solidFill>
                  <a:srgbClr val="FC230C"/>
                </a:solidFill>
              </a:rPr>
              <a:t>Ταχύτητα αντίδρασης ή χρόνος αντίδρασης</a:t>
            </a:r>
            <a:r>
              <a:rPr lang="el-GR" altLang="el-GR" smtClean="0"/>
              <a:t> </a:t>
            </a:r>
          </a:p>
          <a:p>
            <a:pPr marL="0" indent="0" eaLnBrk="1" hangingPunct="1">
              <a:buFontTx/>
              <a:buNone/>
            </a:pPr>
            <a:r>
              <a:rPr lang="el-GR" altLang="el-GR" sz="2400" smtClean="0"/>
              <a:t>Ο χρόνος που μεσολαβεί μέχρι να μετατραπεί σε κίνηση ένα ερέθισμα. Ο χρόνος που απαιτείται για την αντίληψη του ερεθίσματος, την επεξεργασία από το νευρικό σύστημα μέχρι την μυική διέγερση</a:t>
            </a:r>
          </a:p>
        </p:txBody>
      </p:sp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468313" y="4076700"/>
            <a:ext cx="8218487" cy="21161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l-GR" altLang="el-GR">
                <a:solidFill>
                  <a:srgbClr val="FC230C"/>
                </a:solidFill>
              </a:rPr>
              <a:t>Ταχύτητα ενέργειας</a:t>
            </a:r>
          </a:p>
          <a:p>
            <a:pPr eaLnBrk="1" hangingPunct="1">
              <a:buFontTx/>
              <a:buNone/>
            </a:pPr>
            <a:r>
              <a:rPr lang="el-GR" altLang="el-GR" sz="2400"/>
              <a:t>Η ικανότητα εκτέλεσης κίνησης στον ευνοικότερο δυνατό χρόνο. Εξαρτάται από το επίπεδο δύναμης &amp; τη καλή τεχνική των κινήσεων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Θέση ημερομηνίας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2B027A2-7479-4616-B5E8-C53EA0165FB3}" type="datetime1">
              <a:rPr lang="el-GR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6/12/2021</a:t>
            </a:fld>
            <a:endParaRPr lang="es-ES" altLang="el-GR" sz="1400" smtClean="0"/>
          </a:p>
        </p:txBody>
      </p:sp>
      <p:sp>
        <p:nvSpPr>
          <p:cNvPr id="34819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589B9AD-016C-4538-AA9F-9508FC0A8FFE}" type="slidenum">
              <a:rPr lang="es-ES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es-ES" altLang="el-GR" sz="1400" smtClean="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200" smtClean="0">
                <a:solidFill>
                  <a:srgbClr val="FF9933"/>
                </a:solidFill>
              </a:rPr>
              <a:t>Μέθοδοι προπόνησης βελτίωσης ταχύτητας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Char char="-"/>
            </a:pPr>
            <a:r>
              <a:rPr lang="el-GR" altLang="el-GR" sz="2400" smtClean="0">
                <a:solidFill>
                  <a:schemeClr val="bg1"/>
                </a:solidFill>
              </a:rPr>
              <a:t>Διαλειμματική </a:t>
            </a:r>
          </a:p>
          <a:p>
            <a:pPr marL="0" indent="0" eaLnBrk="1" hangingPunct="1">
              <a:lnSpc>
                <a:spcPct val="90000"/>
              </a:lnSpc>
              <a:buFontTx/>
              <a:buChar char="-"/>
            </a:pPr>
            <a:r>
              <a:rPr lang="el-GR" altLang="el-GR" sz="2400" smtClean="0">
                <a:solidFill>
                  <a:schemeClr val="bg1"/>
                </a:solidFill>
              </a:rPr>
              <a:t>Προπόνηση </a:t>
            </a:r>
            <a:r>
              <a:rPr lang="en-US" altLang="el-GR" sz="2400" smtClean="0">
                <a:solidFill>
                  <a:schemeClr val="bg1"/>
                </a:solidFill>
              </a:rPr>
              <a:t>fartlek </a:t>
            </a:r>
          </a:p>
          <a:p>
            <a:pPr marL="0" indent="0" eaLnBrk="1" hangingPunct="1">
              <a:lnSpc>
                <a:spcPct val="90000"/>
              </a:lnSpc>
              <a:buFontTx/>
              <a:buChar char="-"/>
            </a:pPr>
            <a:r>
              <a:rPr lang="el-GR" altLang="el-GR" sz="2400" smtClean="0">
                <a:solidFill>
                  <a:schemeClr val="bg1"/>
                </a:solidFill>
              </a:rPr>
              <a:t>Προπόνηση</a:t>
            </a:r>
            <a:r>
              <a:rPr lang="en-US" altLang="el-GR" sz="2400" smtClean="0">
                <a:solidFill>
                  <a:schemeClr val="bg1"/>
                </a:solidFill>
              </a:rPr>
              <a:t> </a:t>
            </a:r>
            <a:r>
              <a:rPr lang="el-GR" altLang="el-GR" sz="2400" smtClean="0">
                <a:solidFill>
                  <a:schemeClr val="bg1"/>
                </a:solidFill>
              </a:rPr>
              <a:t>ανηφόρα/</a:t>
            </a:r>
            <a:r>
              <a:rPr lang="en-US" altLang="el-GR" sz="2400" smtClean="0">
                <a:solidFill>
                  <a:schemeClr val="bg1"/>
                </a:solidFill>
              </a:rPr>
              <a:t>Tempo/</a:t>
            </a:r>
            <a:r>
              <a:rPr lang="el-GR" altLang="el-GR" sz="2400" smtClean="0">
                <a:solidFill>
                  <a:schemeClr val="bg1"/>
                </a:solidFill>
              </a:rPr>
              <a:t>ανηφόρα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altLang="el-GR" sz="2400" smtClean="0">
                <a:hlinkClick r:id="rId2"/>
              </a:rPr>
              <a:t>http://www.runningnews.gr/item.php?id=8010</a:t>
            </a:r>
            <a:r>
              <a:rPr lang="el-GR" altLang="el-GR" sz="2400" smtClean="0"/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l-GR" altLang="el-GR" sz="24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altLang="el-GR" sz="2400" smtClean="0">
                <a:solidFill>
                  <a:srgbClr val="FFFF00"/>
                </a:solidFill>
              </a:rPr>
              <a:t>Προπόνηση ταχύτητας στο ποδόσφαιρο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altLang="el-GR" sz="2400" smtClean="0">
                <a:hlinkClick r:id="rId3"/>
              </a:rPr>
              <a:t>http://www.footballscience.eu</a:t>
            </a:r>
            <a:r>
              <a:rPr lang="el-GR" altLang="el-GR" sz="2400" smtClean="0"/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l-GR" altLang="el-GR" sz="24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altLang="el-GR" sz="2400" smtClean="0">
                <a:solidFill>
                  <a:srgbClr val="FFFF00"/>
                </a:solidFill>
              </a:rPr>
              <a:t>Προπόνηση ταχύτητας με</a:t>
            </a:r>
            <a:r>
              <a:rPr lang="el-GR" altLang="el-GR" sz="2400" smtClean="0"/>
              <a:t> </a:t>
            </a:r>
            <a:r>
              <a:rPr lang="el-GR" altLang="el-GR" sz="2400" smtClean="0">
                <a:solidFill>
                  <a:srgbClr val="FFFF00"/>
                </a:solidFill>
              </a:rPr>
              <a:t>όργανα διαφορετικού βάρους σε αγωνίσματα των ρίψεων.</a:t>
            </a:r>
            <a:r>
              <a:rPr lang="el-GR" altLang="el-GR" sz="2400" smtClean="0"/>
              <a:t> Μπερμπερίδου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altLang="el-GR" sz="2400" smtClean="0">
                <a:hlinkClick r:id="rId4"/>
              </a:rPr>
              <a:t>https://eclass.duth.gr/modules/document/file.php</a:t>
            </a:r>
            <a:endParaRPr lang="el-GR" altLang="el-GR" sz="24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l-GR" altLang="el-G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Θέση ημερομηνίας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34CEC3D-0B06-475E-9BD3-AE0915DAFF7C}" type="datetime1">
              <a:rPr lang="el-GR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6/12/2021</a:t>
            </a:fld>
            <a:endParaRPr lang="es-ES" altLang="el-GR" sz="1400" smtClean="0"/>
          </a:p>
        </p:txBody>
      </p:sp>
      <p:sp>
        <p:nvSpPr>
          <p:cNvPr id="614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952AED8-C4AA-4E97-AA2C-CC9AEDDC95EB}" type="slidenum">
              <a:rPr lang="es-ES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s-ES" altLang="el-GR" sz="1400" smtClean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sz="3600" b="1" smtClean="0">
                <a:solidFill>
                  <a:srgbClr val="FF9933"/>
                </a:solidFill>
              </a:rPr>
              <a:t>Παράγοντες φυσικής κατάστασης</a:t>
            </a:r>
            <a:r>
              <a:rPr lang="el-GR" altLang="el-GR" smtClean="0"/>
              <a:t> </a:t>
            </a:r>
          </a:p>
        </p:txBody>
      </p:sp>
      <p:sp>
        <p:nvSpPr>
          <p:cNvPr id="614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339975" y="1844675"/>
            <a:ext cx="5256213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l-GR" altLang="el-GR" sz="3600" b="1" smtClean="0">
              <a:solidFill>
                <a:schemeClr val="folHlink"/>
              </a:solidFill>
            </a:endParaRPr>
          </a:p>
          <a:p>
            <a:pPr marL="0" indent="0" eaLnBrk="1" hangingPunct="1">
              <a:buFontTx/>
              <a:buAutoNum type="arabicPeriod"/>
            </a:pPr>
            <a:r>
              <a:rPr lang="el-GR" altLang="el-GR" sz="3200" b="1" smtClean="0">
                <a:solidFill>
                  <a:srgbClr val="FFFF00"/>
                </a:solidFill>
              </a:rPr>
              <a:t> Αντοχή</a:t>
            </a:r>
          </a:p>
          <a:p>
            <a:pPr marL="0" indent="0" eaLnBrk="1" hangingPunct="1">
              <a:buFontTx/>
              <a:buAutoNum type="arabicPeriod"/>
            </a:pPr>
            <a:r>
              <a:rPr lang="el-GR" altLang="el-GR" sz="3200" b="1" smtClean="0">
                <a:solidFill>
                  <a:srgbClr val="FFFF00"/>
                </a:solidFill>
              </a:rPr>
              <a:t> </a:t>
            </a:r>
            <a:r>
              <a:rPr lang="el-GR" altLang="el-GR" sz="3200" b="1" smtClean="0">
                <a:solidFill>
                  <a:schemeClr val="accent1"/>
                </a:solidFill>
              </a:rPr>
              <a:t>Δύναμη</a:t>
            </a:r>
            <a:r>
              <a:rPr lang="el-GR" altLang="el-GR" sz="3200" b="1" smtClean="0">
                <a:solidFill>
                  <a:schemeClr val="bg1"/>
                </a:solidFill>
              </a:rPr>
              <a:t> </a:t>
            </a:r>
          </a:p>
          <a:p>
            <a:pPr marL="0" indent="0" eaLnBrk="1" hangingPunct="1">
              <a:buFontTx/>
              <a:buAutoNum type="arabicPeriod"/>
            </a:pPr>
            <a:r>
              <a:rPr lang="el-GR" altLang="el-GR" sz="3200" b="1" smtClean="0">
                <a:solidFill>
                  <a:srgbClr val="FFFF00"/>
                </a:solidFill>
              </a:rPr>
              <a:t> Ταχύτητα</a:t>
            </a:r>
            <a:r>
              <a:rPr lang="el-GR" altLang="el-GR" sz="3200" b="1" smtClean="0">
                <a:solidFill>
                  <a:schemeClr val="bg1"/>
                </a:solidFill>
              </a:rPr>
              <a:t> </a:t>
            </a:r>
          </a:p>
          <a:p>
            <a:pPr marL="0" indent="0" eaLnBrk="1" hangingPunct="1">
              <a:buFontTx/>
              <a:buAutoNum type="arabicPeriod"/>
            </a:pPr>
            <a:r>
              <a:rPr lang="el-GR" altLang="el-GR" sz="3200" b="1" smtClean="0">
                <a:solidFill>
                  <a:schemeClr val="accent1"/>
                </a:solidFill>
              </a:rPr>
              <a:t> Ευκινησία</a:t>
            </a:r>
            <a:r>
              <a:rPr lang="el-GR" altLang="el-GR" sz="3200" b="1" smtClean="0">
                <a:solidFill>
                  <a:schemeClr val="bg1"/>
                </a:solidFill>
              </a:rPr>
              <a:t> </a:t>
            </a:r>
          </a:p>
          <a:p>
            <a:pPr marL="0" indent="0" eaLnBrk="1" hangingPunct="1">
              <a:buFontTx/>
              <a:buAutoNum type="arabicPeriod"/>
            </a:pPr>
            <a:r>
              <a:rPr lang="el-GR" altLang="el-GR" sz="3200" b="1" smtClean="0">
                <a:solidFill>
                  <a:schemeClr val="accent1"/>
                </a:solidFill>
              </a:rPr>
              <a:t> </a:t>
            </a:r>
            <a:r>
              <a:rPr lang="el-GR" altLang="el-GR" sz="3200" b="1" smtClean="0">
                <a:solidFill>
                  <a:srgbClr val="FF9933"/>
                </a:solidFill>
              </a:rPr>
              <a:t>Ευλυγισία </a:t>
            </a:r>
            <a:endParaRPr lang="el-GR" altLang="el-GR" sz="3200" b="1" smtClean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AutoNum type="arabicPeriod"/>
            </a:pPr>
            <a:r>
              <a:rPr lang="el-GR" altLang="el-GR" sz="3200" b="1" smtClean="0">
                <a:solidFill>
                  <a:schemeClr val="bg1"/>
                </a:solidFill>
              </a:rPr>
              <a:t> </a:t>
            </a:r>
            <a:r>
              <a:rPr lang="el-GR" altLang="el-GR" sz="3200" b="1" smtClean="0">
                <a:solidFill>
                  <a:srgbClr val="FFFF00"/>
                </a:solidFill>
              </a:rPr>
              <a:t>Γενική επιδεξιότητα</a:t>
            </a:r>
            <a:r>
              <a:rPr lang="el-GR" altLang="el-GR" sz="3200" b="1" smtClean="0">
                <a:solidFill>
                  <a:schemeClr val="bg1"/>
                </a:solidFill>
              </a:rPr>
              <a:t> </a:t>
            </a:r>
          </a:p>
          <a:p>
            <a:pPr marL="0" indent="0" eaLnBrk="1" hangingPunct="1">
              <a:buFontTx/>
              <a:buNone/>
            </a:pPr>
            <a:endParaRPr lang="el-GR" altLang="el-GR" sz="32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Θέση ημερομηνίας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34A5685-947D-4495-90F9-1562E0872CB4}" type="datetime1">
              <a:rPr lang="el-GR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6/12/2021</a:t>
            </a:fld>
            <a:endParaRPr lang="es-ES" altLang="el-GR" sz="1400" smtClean="0"/>
          </a:p>
        </p:txBody>
      </p:sp>
      <p:sp>
        <p:nvSpPr>
          <p:cNvPr id="7171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C4F0ABE-9411-4086-A088-658BF8706310}" type="slidenum">
              <a:rPr lang="es-ES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s-ES" altLang="el-GR" sz="1400" smtClean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>
                <a:solidFill>
                  <a:srgbClr val="FF9933"/>
                </a:solidFill>
              </a:rPr>
              <a:t>Άσκηση &amp; Υγεία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9974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1800" smtClean="0">
                <a:solidFill>
                  <a:srgbClr val="EFF6A8"/>
                </a:solidFill>
              </a:rPr>
              <a:t>Στις μέρες μας </a:t>
            </a:r>
            <a:r>
              <a:rPr lang="el-GR" altLang="el-GR" sz="1800" b="1" smtClean="0">
                <a:solidFill>
                  <a:srgbClr val="EFF6A8"/>
                </a:solidFill>
              </a:rPr>
              <a:t>παρατηρούνται: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l-GR" altLang="el-GR" sz="1800" smtClean="0">
                <a:solidFill>
                  <a:srgbClr val="EFF6A8"/>
                </a:solidFill>
              </a:rPr>
              <a:t>Αύξηση εμφάνισης χρόνιων παθήσεων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 smtClean="0">
                <a:solidFill>
                  <a:srgbClr val="EFF6A8"/>
                </a:solidFill>
              </a:rPr>
              <a:t>       </a:t>
            </a:r>
            <a:r>
              <a:rPr lang="el-GR" altLang="el-GR" sz="1600" i="1" smtClean="0">
                <a:solidFill>
                  <a:srgbClr val="EFF6A8"/>
                </a:solidFill>
              </a:rPr>
              <a:t>(π.χ. παχυσαρκία, σακχαρώδης διαβήτης, καρδιοπάθειες, υπέρταση κ.α)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l-GR" altLang="el-GR" sz="1800" smtClean="0">
                <a:solidFill>
                  <a:srgbClr val="EFF6A8"/>
                </a:solidFill>
              </a:rPr>
              <a:t>σύγχρονος τρόπος ζωής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l-GR" altLang="el-GR" sz="1800" smtClean="0">
                <a:solidFill>
                  <a:srgbClr val="EFF6A8"/>
                </a:solidFill>
              </a:rPr>
              <a:t>απομάκρυνση από το πρότυπο μεσογειακής διατροφής,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l-GR" altLang="el-GR" sz="1800" smtClean="0">
                <a:solidFill>
                  <a:srgbClr val="EFF6A8"/>
                </a:solidFill>
              </a:rPr>
              <a:t>έλλειψη φυσικής δραστηριότητας και άσκησης  </a:t>
            </a:r>
          </a:p>
          <a:p>
            <a:pPr marL="0" indent="0" eaLnBrk="1" hangingPunct="1">
              <a:lnSpc>
                <a:spcPct val="80000"/>
              </a:lnSpc>
            </a:pPr>
            <a:endParaRPr lang="el-GR" altLang="el-GR" sz="1800" smtClean="0">
              <a:solidFill>
                <a:srgbClr val="EFF6A8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2000" smtClean="0">
                <a:solidFill>
                  <a:srgbClr val="EFF6A8"/>
                </a:solidFill>
              </a:rPr>
              <a:t>Η βελτίωση της φυσικής κατάστασης μέσω της άσκησης συμβάλει στην ποιότητα ζωής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3600" b="1" smtClean="0">
                <a:solidFill>
                  <a:srgbClr val="FC230C"/>
                </a:solidFill>
              </a:rPr>
              <a:t>Πως</a:t>
            </a:r>
            <a:r>
              <a:rPr lang="en-US" altLang="el-GR" sz="3600" b="1" smtClean="0">
                <a:solidFill>
                  <a:srgbClr val="FC230C"/>
                </a:solidFill>
              </a:rPr>
              <a:t>;</a:t>
            </a:r>
            <a:endParaRPr lang="el-GR" altLang="el-GR" sz="3600" b="1" smtClean="0">
              <a:solidFill>
                <a:srgbClr val="FC230C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2000" smtClean="0">
                <a:solidFill>
                  <a:srgbClr val="EFF6A8"/>
                </a:solidFill>
              </a:rPr>
              <a:t>   1. Με την βελτίωση της λειτουργίας διαφόρων </a:t>
            </a:r>
            <a:r>
              <a:rPr lang="el-GR" altLang="el-GR" sz="2000" u="sng" smtClean="0">
                <a:solidFill>
                  <a:srgbClr val="EFF6A8"/>
                </a:solidFill>
              </a:rPr>
              <a:t>συστημάτων του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2000" smtClean="0">
                <a:solidFill>
                  <a:srgbClr val="EFF6A8"/>
                </a:solidFill>
              </a:rPr>
              <a:t>       </a:t>
            </a:r>
            <a:r>
              <a:rPr lang="el-GR" altLang="el-GR" sz="2000" u="sng" smtClean="0">
                <a:solidFill>
                  <a:srgbClr val="EFF6A8"/>
                </a:solidFill>
              </a:rPr>
              <a:t>ανθρώπινου οργανισμού</a:t>
            </a:r>
            <a:r>
              <a:rPr lang="el-GR" altLang="el-GR" sz="2000" smtClean="0">
                <a:solidFill>
                  <a:srgbClr val="EFF6A8"/>
                </a:solidFill>
              </a:rPr>
              <a:t> (το καρδιαγγειακό, το αναπνευστικό, το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2000" smtClean="0">
                <a:solidFill>
                  <a:srgbClr val="EFF6A8"/>
                </a:solidFill>
              </a:rPr>
              <a:t>       μυϊκό, κ.α.)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2000" smtClean="0">
                <a:solidFill>
                  <a:srgbClr val="EFF6A8"/>
                </a:solidFill>
              </a:rPr>
              <a:t>   2. Μέσω της βελτίωσης διαφόρων παραμέτρων - δεικτών που είναι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2000" smtClean="0">
                <a:solidFill>
                  <a:srgbClr val="EFF6A8"/>
                </a:solidFill>
              </a:rPr>
              <a:t>       άμεσα συνυφασμένοι με την υγεία </a:t>
            </a:r>
            <a:r>
              <a:rPr lang="el-GR" altLang="el-GR" sz="1800" smtClean="0">
                <a:solidFill>
                  <a:srgbClr val="EFF6A8"/>
                </a:solidFill>
              </a:rPr>
              <a:t>(σύσταση μάζας σώματος,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1800" smtClean="0">
                <a:solidFill>
                  <a:srgbClr val="EFF6A8"/>
                </a:solidFill>
              </a:rPr>
              <a:t>       λιπιδαιμικό προφίλ κ.α.).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Θέση ημερομηνίας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06E8B10-CBD8-48F6-94A1-FFDE570C690C}" type="datetime1">
              <a:rPr lang="el-GR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6/12/2021</a:t>
            </a:fld>
            <a:endParaRPr lang="es-ES" altLang="el-GR" sz="1400" smtClean="0"/>
          </a:p>
        </p:txBody>
      </p:sp>
      <p:sp>
        <p:nvSpPr>
          <p:cNvPr id="8195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843BB7E-77AD-4554-A8F1-F70AB9BDD0AD}" type="slidenum">
              <a:rPr lang="es-ES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s-ES" altLang="el-GR" sz="1400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smtClean="0">
                <a:solidFill>
                  <a:schemeClr val="folHlink"/>
                </a:solidFill>
              </a:rPr>
              <a:t>Μερικά από τα οφέλη της άσκησης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l-GR" altLang="el-GR" sz="2800" smtClean="0">
                <a:solidFill>
                  <a:schemeClr val="bg1"/>
                </a:solidFill>
              </a:rPr>
              <a:t>βελτίωση λειτουργίας του </a:t>
            </a:r>
            <a:r>
              <a:rPr lang="el-GR" altLang="el-GR" sz="2800" b="1" smtClean="0">
                <a:solidFill>
                  <a:srgbClr val="FFFF00"/>
                </a:solidFill>
              </a:rPr>
              <a:t>καρδιοαναπνευστικού</a:t>
            </a:r>
            <a:r>
              <a:rPr lang="el-GR" altLang="el-GR" sz="2800" smtClean="0">
                <a:solidFill>
                  <a:schemeClr val="bg1"/>
                </a:solidFill>
              </a:rPr>
              <a:t> συστήματος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l-GR" altLang="el-GR" sz="2800" smtClean="0">
                <a:solidFill>
                  <a:schemeClr val="bg1"/>
                </a:solidFill>
              </a:rPr>
              <a:t>καλύτερο έλεγχο της </a:t>
            </a:r>
            <a:r>
              <a:rPr lang="el-GR" altLang="el-GR" sz="2800" b="1" smtClean="0">
                <a:solidFill>
                  <a:srgbClr val="FFFF00"/>
                </a:solidFill>
              </a:rPr>
              <a:t>αρτηριακής πίεσης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l-GR" altLang="el-GR" sz="2800" smtClean="0">
                <a:solidFill>
                  <a:schemeClr val="bg1"/>
                </a:solidFill>
              </a:rPr>
              <a:t>βελτίωση του </a:t>
            </a:r>
            <a:r>
              <a:rPr lang="el-GR" altLang="el-GR" sz="2800" b="1" smtClean="0">
                <a:solidFill>
                  <a:srgbClr val="FFFF00"/>
                </a:solidFill>
              </a:rPr>
              <a:t>λιπιδαιμικού προφίλ</a:t>
            </a:r>
            <a:r>
              <a:rPr lang="el-GR" altLang="el-GR" sz="2800" smtClean="0">
                <a:solidFill>
                  <a:schemeClr val="bg1"/>
                </a:solidFill>
              </a:rPr>
              <a:t> </a:t>
            </a:r>
            <a:r>
              <a:rPr lang="el-GR" altLang="el-GR" sz="2000" smtClean="0">
                <a:solidFill>
                  <a:schemeClr val="bg1"/>
                </a:solidFill>
              </a:rPr>
              <a:t>(μείωση τριγλυκεριδί- ων, μείωση χαμηλής πυκνότητας λιποπρωτεΐνης και αύξηση υψηλής πυκνότητας λιποπρωτεΐνης</a:t>
            </a:r>
            <a:r>
              <a:rPr lang="el-GR" altLang="el-GR" sz="2800" smtClean="0">
                <a:solidFill>
                  <a:schemeClr val="bg1"/>
                </a:solidFill>
              </a:rPr>
              <a:t>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l-GR" altLang="el-GR" sz="2800" smtClean="0">
                <a:solidFill>
                  <a:schemeClr val="bg1"/>
                </a:solidFill>
              </a:rPr>
              <a:t>αύξηση της </a:t>
            </a:r>
            <a:r>
              <a:rPr lang="el-GR" altLang="el-GR" sz="2800" b="1" smtClean="0">
                <a:solidFill>
                  <a:srgbClr val="FFFF00"/>
                </a:solidFill>
              </a:rPr>
              <a:t>ευαισθησίας των μυών στην ινσουλίνη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l-GR" altLang="el-GR" sz="2800" smtClean="0">
                <a:solidFill>
                  <a:schemeClr val="bg1"/>
                </a:solidFill>
              </a:rPr>
              <a:t>αύξηση της </a:t>
            </a:r>
            <a:r>
              <a:rPr lang="el-GR" altLang="el-GR" sz="2800" b="1" smtClean="0">
                <a:solidFill>
                  <a:srgbClr val="FFFF00"/>
                </a:solidFill>
              </a:rPr>
              <a:t>άλιπης σωματικής μάζας</a:t>
            </a:r>
            <a:r>
              <a:rPr lang="el-GR" altLang="el-GR" sz="2800" smtClean="0">
                <a:solidFill>
                  <a:schemeClr val="bg1"/>
                </a:solidFill>
              </a:rPr>
              <a:t>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l-GR" altLang="el-GR" sz="2800" smtClean="0">
                <a:solidFill>
                  <a:schemeClr val="bg1"/>
                </a:solidFill>
              </a:rPr>
              <a:t>Μείωση ποσοστού </a:t>
            </a:r>
            <a:r>
              <a:rPr lang="el-GR" altLang="el-GR" sz="2800" b="1" smtClean="0">
                <a:solidFill>
                  <a:srgbClr val="FFFF00"/>
                </a:solidFill>
              </a:rPr>
              <a:t>σωματικού λίπους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l-GR" altLang="el-GR" sz="2800" smtClean="0">
                <a:solidFill>
                  <a:schemeClr val="bg1"/>
                </a:solidFill>
              </a:rPr>
              <a:t>αύξηση ή τη διατήρηση της </a:t>
            </a:r>
            <a:r>
              <a:rPr lang="el-GR" altLang="el-GR" sz="2800" b="1" smtClean="0">
                <a:solidFill>
                  <a:srgbClr val="FFFF00"/>
                </a:solidFill>
              </a:rPr>
              <a:t>οστικής πυκνότητας</a:t>
            </a:r>
            <a:r>
              <a:rPr lang="el-GR" altLang="el-GR" sz="280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Θέση ημερομηνίας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B0ED461-3131-43B4-86D6-E9A6D9823F1D}" type="datetime1">
              <a:rPr lang="el-GR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6/12/2021</a:t>
            </a:fld>
            <a:endParaRPr lang="es-ES" altLang="el-GR" sz="1400" smtClean="0"/>
          </a:p>
        </p:txBody>
      </p:sp>
      <p:sp>
        <p:nvSpPr>
          <p:cNvPr id="9219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40B0680-7BC0-4957-B392-99BA35287269}" type="slidenum">
              <a:rPr lang="es-ES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s-ES" altLang="el-GR" sz="1400" smtClean="0"/>
          </a:p>
        </p:txBody>
      </p:sp>
      <p:sp>
        <p:nvSpPr>
          <p:cNvPr id="9220" name="AutoShape 6" descr="Αποτέλεσμα εικόνας για vietnam mountain marath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9221" name="AutoShape 8" descr="Αποτέλεσμα εικόνας για vietnam mountain marath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9222" name="AutoShape 10" descr="Αποτέλεσμα εικόνας για vietnam mountain marath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9223" name="AutoShape 12" descr="Αποτέλεσμα εικόνας για vietnam mountain marath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pic>
        <p:nvPicPr>
          <p:cNvPr id="9224" name="Picture 17" descr="Σχετική εικό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3388"/>
            <a:ext cx="6804025" cy="388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3" descr="marath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AutoShape 19" descr="Αποτέλεσμα εικόνας για σπαρταθλον race bes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9227" name="AutoShape 21" descr="Αποτέλεσμα εικόνας για σπαρταθλον race bes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pic>
        <p:nvPicPr>
          <p:cNvPr id="9228" name="Picture 23" descr="Αποτέλεσμα εικόνας για σπαρταθλον race b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213100"/>
            <a:ext cx="3419475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Rectangle 4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l-GR" altLang="el-GR" sz="6600" b="1" smtClean="0">
                <a:solidFill>
                  <a:schemeClr val="folHlink"/>
                </a:solidFill>
                <a:latin typeface="Comic Sans MS" pitchFamily="66" charset="0"/>
              </a:rPr>
              <a:t>Αντοχή</a:t>
            </a:r>
            <a:r>
              <a:rPr lang="el-GR" altLang="el-GR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Θέση ημερομηνίας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BFF80B0-95C5-4003-A9C0-787C57CF1869}" type="datetime1">
              <a:rPr lang="el-GR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6/12/2021</a:t>
            </a:fld>
            <a:endParaRPr lang="es-ES" altLang="el-GR" sz="1400" smtClean="0"/>
          </a:p>
        </p:txBody>
      </p:sp>
      <p:sp>
        <p:nvSpPr>
          <p:cNvPr id="10243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19EFF71-0458-4234-ACFE-545D16C21FD0}" type="slidenum">
              <a:rPr lang="es-ES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s-ES" altLang="el-GR" sz="1400" smtClean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smtClean="0">
                <a:solidFill>
                  <a:schemeClr val="folHlink"/>
                </a:solidFill>
              </a:rPr>
              <a:t>Αερόβια Ικανότητα</a:t>
            </a:r>
            <a:r>
              <a:rPr lang="el-GR" altLang="el-GR" smtClean="0"/>
              <a:t> </a:t>
            </a:r>
            <a:r>
              <a:rPr lang="el-GR" altLang="el-GR" smtClean="0">
                <a:solidFill>
                  <a:srgbClr val="FFFF00"/>
                </a:solidFill>
              </a:rPr>
              <a:t>= &gt; αντοχή</a:t>
            </a:r>
            <a:r>
              <a:rPr lang="el-GR" altLang="el-GR" smtClean="0"/>
              <a:t> 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5257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1600" smtClean="0">
                <a:solidFill>
                  <a:schemeClr val="bg1"/>
                </a:solidFill>
              </a:rPr>
              <a:t>Είναι η  ικανότητα παραγωγής έργου </a:t>
            </a:r>
            <a:r>
              <a:rPr lang="el-GR" altLang="el-GR" sz="1600" smtClean="0">
                <a:solidFill>
                  <a:srgbClr val="FFFF00"/>
                </a:solidFill>
              </a:rPr>
              <a:t>για μεγάλο χρονικό διάστημα</a:t>
            </a:r>
            <a:r>
              <a:rPr lang="el-GR" altLang="el-GR" sz="1600" smtClean="0">
                <a:solidFill>
                  <a:schemeClr val="bg1"/>
                </a:solidFill>
              </a:rPr>
              <a:t> με την επιστράτευση του αερόβιου μεταβολισμού.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1600" smtClean="0">
                <a:solidFill>
                  <a:schemeClr val="bg1"/>
                </a:solidFill>
              </a:rPr>
              <a:t>Η ικανότητα του ανθρώπου να αντιστέκεται στην κόπωση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1600" smtClean="0">
                <a:solidFill>
                  <a:schemeClr val="bg1"/>
                </a:solidFill>
              </a:rPr>
              <a:t>Βασικότερες παράμετροι για την αξιολόγηση της αερόβιας ικανότητας είναι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l-GR" altLang="el-GR" sz="1600" smtClean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1600" smtClean="0">
                <a:solidFill>
                  <a:schemeClr val="bg1"/>
                </a:solidFill>
              </a:rPr>
              <a:t>   1.Η </a:t>
            </a:r>
            <a:r>
              <a:rPr lang="el-GR" altLang="el-GR" sz="1600" smtClean="0">
                <a:solidFill>
                  <a:srgbClr val="FC230C"/>
                </a:solidFill>
              </a:rPr>
              <a:t>μέγιστη πρόσληψη οξυγόνου (VO2 max),</a:t>
            </a:r>
            <a:r>
              <a:rPr lang="el-GR" altLang="el-GR" sz="1600" smtClean="0">
                <a:solidFill>
                  <a:schemeClr val="bg1"/>
                </a:solidFill>
              </a:rPr>
              <a:t> που ο οργανισµός   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1600" smtClean="0">
                <a:solidFill>
                  <a:schemeClr val="bg1"/>
                </a:solidFill>
              </a:rPr>
              <a:t>      µπορεί να προσλάβει από την ατµόσφαιρα &amp; να καταναλώσει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1600" smtClean="0">
                <a:solidFill>
                  <a:schemeClr val="bg1"/>
                </a:solidFill>
              </a:rPr>
              <a:t>      στους ιστούς του στη μονάδα του χρόνου.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1600" smtClean="0">
                <a:solidFill>
                  <a:schemeClr val="bg1"/>
                </a:solidFill>
              </a:rPr>
              <a:t> </a:t>
            </a:r>
            <a:r>
              <a:rPr lang="el-GR" altLang="el-GR" sz="1600" u="sng" smtClean="0">
                <a:solidFill>
                  <a:schemeClr val="bg1"/>
                </a:solidFill>
              </a:rPr>
              <a:t>Μετριέται</a:t>
            </a:r>
            <a:r>
              <a:rPr lang="el-GR" altLang="el-GR" sz="1600" smtClean="0">
                <a:solidFill>
                  <a:schemeClr val="bg1"/>
                </a:solidFill>
              </a:rPr>
              <a:t> σε λίτρα/ ανά λεπτό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1600" smtClean="0">
                <a:solidFill>
                  <a:schemeClr val="bg1"/>
                </a:solidFill>
              </a:rPr>
              <a:t> </a:t>
            </a:r>
            <a:r>
              <a:rPr lang="el-GR" altLang="el-GR" sz="1600" u="sng" smtClean="0">
                <a:solidFill>
                  <a:schemeClr val="bg1"/>
                </a:solidFill>
              </a:rPr>
              <a:t>Πως</a:t>
            </a:r>
            <a:r>
              <a:rPr lang="en-US" altLang="el-GR" sz="1600" u="sng" smtClean="0">
                <a:solidFill>
                  <a:schemeClr val="bg1"/>
                </a:solidFill>
              </a:rPr>
              <a:t> </a:t>
            </a:r>
            <a:r>
              <a:rPr lang="el-GR" altLang="el-GR" sz="1600" u="sng" smtClean="0">
                <a:solidFill>
                  <a:schemeClr val="bg1"/>
                </a:solidFill>
              </a:rPr>
              <a:t>αξιολογείται</a:t>
            </a:r>
            <a:r>
              <a:rPr lang="el-GR" altLang="el-GR" sz="1600" smtClean="0">
                <a:solidFill>
                  <a:schemeClr val="bg1"/>
                </a:solidFill>
              </a:rPr>
              <a:t> </a:t>
            </a:r>
            <a:r>
              <a:rPr lang="en-US" altLang="el-GR" sz="1600" smtClean="0">
                <a:solidFill>
                  <a:schemeClr val="bg1"/>
                </a:solidFill>
              </a:rPr>
              <a:t>; </a:t>
            </a:r>
            <a:r>
              <a:rPr lang="el-GR" altLang="el-GR" sz="1600" smtClean="0">
                <a:solidFill>
                  <a:schemeClr val="bg1"/>
                </a:solidFill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1600" smtClean="0">
                <a:solidFill>
                  <a:schemeClr val="bg1"/>
                </a:solidFill>
              </a:rPr>
              <a:t> Με σπιρομέτρηση ( δηλαδή τρέξιμο σε δαπεδοεργόμετρο με σταδιακά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1600" smtClean="0">
                <a:solidFill>
                  <a:schemeClr val="bg1"/>
                </a:solidFill>
              </a:rPr>
              <a:t>  αυξανόμενη ένταση &amp; συνέχιση μέχρι την εξάντληση)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l-GR" altLang="el-GR" sz="1600" smtClean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1600" smtClean="0">
                <a:solidFill>
                  <a:schemeClr val="bg1"/>
                </a:solidFill>
              </a:rPr>
              <a:t>    2. το </a:t>
            </a:r>
            <a:r>
              <a:rPr lang="el-GR" altLang="el-GR" sz="1600" smtClean="0">
                <a:solidFill>
                  <a:srgbClr val="FC230C"/>
                </a:solidFill>
              </a:rPr>
              <a:t>αναερόβιο κατώφλι</a:t>
            </a:r>
            <a:r>
              <a:rPr lang="el-GR" altLang="el-GR" sz="1600" smtClean="0">
                <a:solidFill>
                  <a:schemeClr val="bg1"/>
                </a:solidFill>
              </a:rPr>
              <a:t> (AT) Στηρίζεται στη µέτρηση της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1600" smtClean="0">
                <a:solidFill>
                  <a:schemeClr val="bg1"/>
                </a:solidFill>
              </a:rPr>
              <a:t>        συγκέντρωσης γαλακτικού οξέος στο αίµα (προϊόν της κούρασης)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1600" smtClean="0">
                <a:solidFill>
                  <a:schemeClr val="bg1"/>
                </a:solidFill>
              </a:rPr>
              <a:t>        σε κάθε βαθµίδα της σταδιακά αυξανόµενης έντασης στο δαπεδοεργόµετρο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1600" smtClean="0">
                <a:solidFill>
                  <a:schemeClr val="bg1"/>
                </a:solidFill>
              </a:rPr>
              <a:t>        µέχρι την εξάντληση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l-GR" altLang="el-GR" sz="1600" smtClean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1600" smtClean="0">
                <a:solidFill>
                  <a:schemeClr val="bg1"/>
                </a:solidFill>
              </a:rPr>
              <a:t>                            3. </a:t>
            </a:r>
            <a:r>
              <a:rPr lang="el-GR" altLang="el-GR" sz="1600" b="1" smtClean="0">
                <a:solidFill>
                  <a:srgbClr val="FC230C"/>
                </a:solidFill>
              </a:rPr>
              <a:t>δρομική οικονομία</a:t>
            </a:r>
            <a:r>
              <a:rPr lang="el-GR" altLang="el-GR" sz="1600" smtClean="0">
                <a:solidFill>
                  <a:schemeClr val="bg1"/>
                </a:solidFill>
              </a:rPr>
              <a:t> (RE). Το ποσό της ενέργειας που καταναλώνει ο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1600" smtClean="0">
                <a:solidFill>
                  <a:schemeClr val="bg1"/>
                </a:solidFill>
              </a:rPr>
              <a:t>                                 κάθε οργανισμός    σε μια συγκεκριμένη ταχύτητα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Θέση ημερομηνίας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9FF28F1-2B4A-48C4-8B04-BE4829E8DF9A}" type="datetime1">
              <a:rPr lang="el-GR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6/12/2021</a:t>
            </a:fld>
            <a:endParaRPr lang="es-ES" altLang="el-GR" sz="1400" smtClean="0"/>
          </a:p>
        </p:txBody>
      </p:sp>
      <p:sp>
        <p:nvSpPr>
          <p:cNvPr id="11267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1172357-09E7-4692-BBF9-CC95F6FF4188}" type="slidenum">
              <a:rPr lang="es-ES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s-ES" altLang="el-GR" sz="1400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>
                <a:solidFill>
                  <a:srgbClr val="FFFF00"/>
                </a:solidFill>
              </a:rPr>
              <a:t>Από τι επηρεάζεται η αντοχή</a:t>
            </a:r>
            <a:r>
              <a:rPr lang="el-GR" altLang="el-GR" smtClean="0"/>
              <a:t> 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8229600" cy="4525963"/>
          </a:xfrm>
        </p:spPr>
        <p:txBody>
          <a:bodyPr/>
          <a:lstStyle/>
          <a:p>
            <a:pPr eaLnBrk="1" hangingPunct="1"/>
            <a:r>
              <a:rPr lang="el-GR" altLang="el-GR" sz="2800" smtClean="0">
                <a:solidFill>
                  <a:schemeClr val="bg1"/>
                </a:solidFill>
              </a:rPr>
              <a:t>Ηλικία (ραγδαία μείωση μετά τα 60 περίπου 5</a:t>
            </a:r>
            <a:r>
              <a:rPr lang="en-US" altLang="el-GR" sz="2800" smtClean="0">
                <a:solidFill>
                  <a:schemeClr val="bg1"/>
                </a:solidFill>
              </a:rPr>
              <a:t>ml/kg/min </a:t>
            </a:r>
            <a:r>
              <a:rPr lang="el-GR" altLang="el-GR" sz="2800" smtClean="0">
                <a:solidFill>
                  <a:schemeClr val="bg1"/>
                </a:solidFill>
              </a:rPr>
              <a:t>κάθε 10ετία)</a:t>
            </a:r>
            <a:endParaRPr lang="en-US" altLang="el-GR" sz="2800" smtClean="0">
              <a:solidFill>
                <a:schemeClr val="bg1"/>
              </a:solidFill>
            </a:endParaRPr>
          </a:p>
          <a:p>
            <a:pPr eaLnBrk="1" hangingPunct="1"/>
            <a:r>
              <a:rPr lang="el-GR" altLang="el-GR" sz="2800" smtClean="0">
                <a:solidFill>
                  <a:schemeClr val="bg1"/>
                </a:solidFill>
              </a:rPr>
              <a:t>Αυξάνεται προοδευτικά &amp; κορυφώνεται στο τέλος της εφηβείας</a:t>
            </a:r>
          </a:p>
          <a:p>
            <a:pPr eaLnBrk="1" hangingPunct="1"/>
            <a:r>
              <a:rPr lang="el-GR" altLang="el-GR" sz="2800" smtClean="0">
                <a:solidFill>
                  <a:schemeClr val="bg1"/>
                </a:solidFill>
              </a:rPr>
              <a:t>Είναι χαμηλότερη στις γυναίκες, με την μεγαλύτερη διαφορά (30%) στην ηλικία των 20  </a:t>
            </a:r>
          </a:p>
          <a:p>
            <a:pPr eaLnBrk="1" hangingPunct="1"/>
            <a:r>
              <a:rPr lang="el-GR" altLang="el-GR" sz="2800" smtClean="0">
                <a:solidFill>
                  <a:schemeClr val="bg1"/>
                </a:solidFill>
              </a:rPr>
              <a:t>Κληρονομικότητα</a:t>
            </a:r>
          </a:p>
          <a:p>
            <a:pPr eaLnBrk="1" hangingPunct="1"/>
            <a:r>
              <a:rPr lang="el-GR" altLang="el-GR" sz="2800" smtClean="0">
                <a:solidFill>
                  <a:schemeClr val="bg1"/>
                </a:solidFill>
              </a:rPr>
              <a:t>Προπονητική ηλικία</a:t>
            </a:r>
          </a:p>
          <a:p>
            <a:pPr eaLnBrk="1" hangingPunct="1"/>
            <a:r>
              <a:rPr lang="el-GR" altLang="el-GR" sz="2800" smtClean="0">
                <a:solidFill>
                  <a:schemeClr val="bg1"/>
                </a:solidFill>
              </a:rPr>
              <a:t>Είδος &amp; ένταση άσκησης</a:t>
            </a:r>
          </a:p>
          <a:p>
            <a:pPr eaLnBrk="1" hangingPunct="1"/>
            <a:endParaRPr lang="el-GR" altLang="el-GR" sz="2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1915</TotalTime>
  <Words>2247</Words>
  <Application>Microsoft Office PowerPoint</Application>
  <PresentationFormat>On-screen Show (4:3)</PresentationFormat>
  <Paragraphs>339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Diseño predeterminado</vt:lpstr>
      <vt:lpstr>Φυσική Κατάσταση  Αντοχή  Δύναμη   Ταχύτητα</vt:lpstr>
      <vt:lpstr>Τι ορίζουμε Φυσική Κατάσταση </vt:lpstr>
      <vt:lpstr>Συνέχεια </vt:lpstr>
      <vt:lpstr>Παράγοντες φυσικής κατάστασης </vt:lpstr>
      <vt:lpstr>Άσκηση &amp; Υγεία</vt:lpstr>
      <vt:lpstr>Μερικά από τα οφέλη της άσκησης</vt:lpstr>
      <vt:lpstr>Αντοχή </vt:lpstr>
      <vt:lpstr>Αερόβια Ικανότητα = &gt; αντοχή </vt:lpstr>
      <vt:lpstr>Από τι επηρεάζεται η αντοχή </vt:lpstr>
      <vt:lpstr>Υπολογισμός καρδιακής συχνότητας άσκησης, για τη βελτίωση της αερόβιας ικανότητας </vt:lpstr>
      <vt:lpstr>Μέθοδοι προπόνησης αντοχής </vt:lpstr>
      <vt:lpstr>Βελτίωση αντοχής</vt:lpstr>
      <vt:lpstr>Γιατί χρειάζεται η αντοχή</vt:lpstr>
      <vt:lpstr>Σωματικές Προϋποθέσεις </vt:lpstr>
      <vt:lpstr>Συναρμοστικές Προϋποθέσεις </vt:lpstr>
      <vt:lpstr>Δύναμη</vt:lpstr>
      <vt:lpstr>Ορισμός δύναμης</vt:lpstr>
      <vt:lpstr>Slide 18</vt:lpstr>
      <vt:lpstr>Οφέλη μυϊκής ενδυνάμωσης </vt:lpstr>
      <vt:lpstr>Καθοριστικοί παράγοντες δύναμης</vt:lpstr>
      <vt:lpstr>Παράγοντες συνέχεια</vt:lpstr>
      <vt:lpstr>Ανάπτυξη δύναμης</vt:lpstr>
      <vt:lpstr>Slide 23</vt:lpstr>
      <vt:lpstr>Slide 24</vt:lpstr>
      <vt:lpstr>Ταξινόμηση προπονητικών περιεχομένων/ασκήσεων ανάπτυξης δύναμης</vt:lpstr>
      <vt:lpstr>Γενικές παρατηρήσεις</vt:lpstr>
      <vt:lpstr>Ένταση &amp; ποσότητα άσκησης με βάση τον προπονητικό στόχο </vt:lpstr>
      <vt:lpstr>Ταχύτητα</vt:lpstr>
      <vt:lpstr>Ορισμός ταχύτητας</vt:lpstr>
      <vt:lpstr>Οφέλη ταχύτητας</vt:lpstr>
      <vt:lpstr>Παράγοντες που επηρεάζουν την ταχύτητα</vt:lpstr>
      <vt:lpstr>Ιδιότητες ταχύτητας</vt:lpstr>
      <vt:lpstr>Μέθοδοι προπόνησης βελτίωσης ταχύτητας</vt:lpstr>
    </vt:vector>
  </TitlesOfParts>
  <Company>Siracusa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Mariajose</dc:creator>
  <cp:lastModifiedBy>Μαγδαληνή Ριτζαλέου</cp:lastModifiedBy>
  <cp:revision>81</cp:revision>
  <dcterms:created xsi:type="dcterms:W3CDTF">2009-03-01T01:28:01Z</dcterms:created>
  <dcterms:modified xsi:type="dcterms:W3CDTF">2021-12-07T06:28:59Z</dcterms:modified>
</cp:coreProperties>
</file>