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5" r:id="rId6"/>
    <p:sldId id="263" r:id="rId7"/>
    <p:sldId id="267" r:id="rId8"/>
    <p:sldId id="264" r:id="rId9"/>
    <p:sldId id="259" r:id="rId10"/>
    <p:sldId id="270" r:id="rId11"/>
    <p:sldId id="271" r:id="rId12"/>
    <p:sldId id="269" r:id="rId13"/>
    <p:sldId id="26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61" r:id="rId32"/>
    <p:sldId id="289" r:id="rId33"/>
    <p:sldId id="290" r:id="rId34"/>
    <p:sldId id="291" r:id="rId35"/>
    <p:sldId id="292" r:id="rId36"/>
    <p:sldId id="293" r:id="rId37"/>
    <p:sldId id="26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39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698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35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44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56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24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09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56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93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323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27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36A-9B72-46E0-BF11-96E2DBB9D72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3C10-F43A-4061-8715-8AFCA6C5F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99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55661"/>
          </a:xfrm>
        </p:spPr>
        <p:txBody>
          <a:bodyPr>
            <a:normAutofit/>
          </a:bodyPr>
          <a:lstStyle/>
          <a:p>
            <a:r>
              <a:rPr lang="el-GR" sz="7200" b="1" u="sng" dirty="0" smtClean="0">
                <a:solidFill>
                  <a:srgbClr val="FF0000"/>
                </a:solidFill>
              </a:rPr>
              <a:t>Υγιεινή - Μικροβιολογία</a:t>
            </a:r>
            <a:endParaRPr lang="el-GR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>
                <a:solidFill>
                  <a:srgbClr val="0070C0"/>
                </a:solidFill>
              </a:rPr>
              <a:t>Μάθημα 4</a:t>
            </a:r>
            <a:r>
              <a:rPr lang="el-GR" sz="4400" b="1" baseline="30000" dirty="0" smtClean="0">
                <a:solidFill>
                  <a:srgbClr val="0070C0"/>
                </a:solidFill>
              </a:rPr>
              <a:t>ο</a:t>
            </a:r>
            <a:r>
              <a:rPr lang="el-GR" sz="4400" b="1" dirty="0" smtClean="0">
                <a:solidFill>
                  <a:srgbClr val="0070C0"/>
                </a:solidFill>
              </a:rPr>
              <a:t> </a:t>
            </a:r>
            <a:endParaRPr lang="el-GR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8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Ξενιστής – Ορισμός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κάθε οργανισμός που φέρει ή περιέχει ένα άλλο οργανισμό, τον οποίο υποστηρίζει και τρέφει</a:t>
            </a:r>
          </a:p>
        </p:txBody>
      </p:sp>
    </p:spTree>
    <p:extLst>
      <p:ext uri="{BB962C8B-B14F-4D97-AF65-F5344CB8AC3E}">
        <p14:creationId xmlns:p14="http://schemas.microsoft.com/office/powerpoint/2010/main" val="292937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Πανώλη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44" y="2368943"/>
            <a:ext cx="7498080" cy="39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Νοσήματα μεταδιδόμενα με ξενιστές ή φορείς</a:t>
            </a:r>
            <a:br>
              <a:rPr lang="el-GR" b="1" i="1" dirty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Μέτρα Προφύλαξης: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Καταπολέμηση των εντόμων-ξενιστών </a:t>
            </a:r>
            <a:r>
              <a:rPr lang="el-GR" dirty="0"/>
              <a:t>με διάφορα εντομοκτόνα.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Εξόντωση των τρωκτικών</a:t>
            </a:r>
            <a:r>
              <a:rPr lang="el-GR" dirty="0"/>
              <a:t>, που μεταδίδουν νοσήματα.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Τήρηση των κανόνων ατομικής υγιεινής και υγιεινής της κατοικίας</a:t>
            </a:r>
            <a:r>
              <a:rPr lang="el-G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Χρήση εμβολίων </a:t>
            </a:r>
            <a:r>
              <a:rPr lang="el-GR" dirty="0"/>
              <a:t>(κίτρινος πυρετός, πανώλη)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για τους ταξιδεύοντες </a:t>
            </a:r>
            <a:r>
              <a:rPr lang="el-GR" dirty="0"/>
              <a:t>σε χώρες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όπου </a:t>
            </a:r>
            <a:r>
              <a:rPr lang="el-GR" dirty="0"/>
              <a:t>ενδημούν οι παραπάνω ασθένειες.</a:t>
            </a:r>
          </a:p>
        </p:txBody>
      </p:sp>
    </p:spTree>
    <p:extLst>
      <p:ext uri="{BB962C8B-B14F-4D97-AF65-F5344CB8AC3E}">
        <p14:creationId xmlns:p14="http://schemas.microsoft.com/office/powerpoint/2010/main" val="364029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Λοιμώδη νοσήματα – </a:t>
            </a:r>
            <a:r>
              <a:rPr lang="el-GR" sz="3600" dirty="0" smtClean="0">
                <a:solidFill>
                  <a:srgbClr val="002060"/>
                </a:solidFill>
              </a:rPr>
              <a:t>(</a:t>
            </a:r>
            <a:r>
              <a:rPr lang="el-GR" sz="3600" i="1" u="sng" dirty="0" smtClean="0">
                <a:solidFill>
                  <a:srgbClr val="002060"/>
                </a:solidFill>
              </a:rPr>
              <a:t>Τρόποι μετάδοσης)</a:t>
            </a:r>
            <a:br>
              <a:rPr lang="el-GR" sz="3600" i="1" u="sng" dirty="0" smtClean="0">
                <a:solidFill>
                  <a:srgbClr val="002060"/>
                </a:solidFill>
              </a:rPr>
            </a:br>
            <a:r>
              <a:rPr lang="el-GR" b="1" i="1" dirty="0" smtClean="0">
                <a:solidFill>
                  <a:srgbClr val="FF0000"/>
                </a:solidFill>
              </a:rPr>
              <a:t>Σεξουαλικώς ματαδιδόμενα νοσήματα (</a:t>
            </a:r>
            <a:r>
              <a:rPr lang="en-US" b="1" i="1" dirty="0" smtClean="0">
                <a:solidFill>
                  <a:srgbClr val="FF0000"/>
                </a:solidFill>
              </a:rPr>
              <a:t>AIDS</a:t>
            </a:r>
            <a:r>
              <a:rPr lang="el-GR" b="1" i="1" dirty="0" smtClean="0">
                <a:solidFill>
                  <a:srgbClr val="FF0000"/>
                </a:solidFill>
              </a:rPr>
              <a:t>, Ηπατίτιδα </a:t>
            </a:r>
            <a:r>
              <a:rPr lang="en-US" b="1" i="1" dirty="0" smtClean="0">
                <a:solidFill>
                  <a:srgbClr val="FF0000"/>
                </a:solidFill>
              </a:rPr>
              <a:t>b, c</a:t>
            </a:r>
            <a:r>
              <a:rPr lang="el-GR" b="1" i="1" dirty="0" smtClean="0">
                <a:solidFill>
                  <a:srgbClr val="FF0000"/>
                </a:solidFill>
              </a:rPr>
              <a:t>, σύφιλη)</a:t>
            </a:r>
            <a:br>
              <a:rPr lang="el-GR" b="1" i="1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νοσήματα, που ανήκουν στην κατηγορία αυτή, είναι η </a:t>
            </a:r>
            <a:r>
              <a:rPr lang="el-GR" b="1" dirty="0"/>
              <a:t>σύφιλη, η </a:t>
            </a:r>
            <a:r>
              <a:rPr lang="el-GR" b="1" dirty="0" smtClean="0"/>
              <a:t>βλεννόρροια,η </a:t>
            </a:r>
            <a:r>
              <a:rPr lang="el-GR" b="1" dirty="0"/>
              <a:t>ηπατίτιδα Β, C, το AIDS, ο έρπης των γεννητικών οργάνων, τα χλαμύδια </a:t>
            </a:r>
            <a:r>
              <a:rPr lang="el-GR" dirty="0"/>
              <a:t>κ.λπ.</a:t>
            </a:r>
          </a:p>
          <a:p>
            <a:r>
              <a:rPr lang="el-GR" dirty="0" smtClean="0"/>
              <a:t>Ο </a:t>
            </a:r>
            <a:r>
              <a:rPr lang="el-GR" dirty="0"/>
              <a:t>Παγκόσμιος </a:t>
            </a:r>
            <a:r>
              <a:rPr lang="el-GR" dirty="0" smtClean="0"/>
              <a:t>Οργανισμός</a:t>
            </a:r>
            <a:r>
              <a:rPr lang="en-US" dirty="0" smtClean="0"/>
              <a:t> </a:t>
            </a:r>
            <a:r>
              <a:rPr lang="el-GR" dirty="0" smtClean="0"/>
              <a:t>Υγείας </a:t>
            </a:r>
            <a:r>
              <a:rPr lang="el-GR" dirty="0"/>
              <a:t>ανακοίνωσε ότι κάθε χρόνο δηλώνονται 40.000.000 νέες περιπτώσεις </a:t>
            </a:r>
            <a:r>
              <a:rPr lang="el-GR" dirty="0" smtClean="0"/>
              <a:t>σύφιλης </a:t>
            </a:r>
            <a:r>
              <a:rPr lang="el-GR" dirty="0"/>
              <a:t>και 200.000.000 νέες περιπτώσεις βλεννόρροιας.</a:t>
            </a:r>
          </a:p>
        </p:txBody>
      </p:sp>
    </p:spTree>
    <p:extLst>
      <p:ext uri="{BB962C8B-B14F-4D97-AF65-F5344CB8AC3E}">
        <p14:creationId xmlns:p14="http://schemas.microsoft.com/office/powerpoint/2010/main" val="3454672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Σεξουαλικώς ματαδιδόμενα νοσήματα (</a:t>
            </a:r>
            <a:r>
              <a:rPr lang="en-US" b="1" i="1" dirty="0">
                <a:solidFill>
                  <a:srgbClr val="FF0000"/>
                </a:solidFill>
              </a:rPr>
              <a:t>AIDS</a:t>
            </a:r>
            <a:r>
              <a:rPr lang="el-GR" b="1" i="1" dirty="0">
                <a:solidFill>
                  <a:srgbClr val="FF0000"/>
                </a:solidFill>
              </a:rPr>
              <a:t>, Ηπατίτιδα </a:t>
            </a:r>
            <a:r>
              <a:rPr lang="en-US" b="1" i="1" dirty="0">
                <a:solidFill>
                  <a:srgbClr val="FF0000"/>
                </a:solidFill>
              </a:rPr>
              <a:t>b, c</a:t>
            </a:r>
            <a:r>
              <a:rPr lang="el-GR" b="1" i="1" dirty="0">
                <a:solidFill>
                  <a:srgbClr val="FF0000"/>
                </a:solidFill>
              </a:rPr>
              <a:t>, σύφιλη)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Οι </a:t>
            </a:r>
            <a:r>
              <a:rPr lang="el-GR" b="1" dirty="0"/>
              <a:t>παράγοντες </a:t>
            </a:r>
            <a:r>
              <a:rPr lang="el-GR" dirty="0"/>
              <a:t>που επηρεάζουν τη συχνότητα των Σεξουαλικώς Μεταδιδομέ-</a:t>
            </a:r>
          </a:p>
          <a:p>
            <a:pPr marL="0" indent="0">
              <a:buNone/>
            </a:pPr>
            <a:r>
              <a:rPr lang="el-GR" dirty="0"/>
              <a:t>νων Νοσημάτων είναι: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⁕ Άτομα με ασυμπτωματική νόσο (βλεννόρροια).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⁕ Συχνή αλλαγή ερωτικών συντρόφων.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⁕ Πρώιμη έναρξη της ερωτικής ζωής.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⁕ Αντικατάσταση του ελαστικού προφυλακτικού από τα αντισυλληπτικά χάπια.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⁕ Μετακίνηση πληθυσμών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⁕ Αποτυχία θεραπευτικής αγωγής.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⁕ Άτομα που εκδίδονται και δεν ελέγχονται από το κράτος.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⁕ Η νόσηση του ενός ερωτικού συντρόφου και η μετάδοση στον άλλον.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⁕ Άγνοια.</a:t>
            </a:r>
          </a:p>
        </p:txBody>
      </p:sp>
    </p:spTree>
    <p:extLst>
      <p:ext uri="{BB962C8B-B14F-4D97-AF65-F5344CB8AC3E}">
        <p14:creationId xmlns:p14="http://schemas.microsoft.com/office/powerpoint/2010/main" val="357640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Σύφιλη</a:t>
            </a:r>
            <a:endParaRPr lang="el-GR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Σύφιλη οφείλεται στην ωχρά σπειροχαίτη. Μεταδίδεται κυρίως με τη </a:t>
            </a:r>
            <a:r>
              <a:rPr lang="el-GR" dirty="0" smtClean="0"/>
              <a:t>σεξουαλική </a:t>
            </a:r>
            <a:r>
              <a:rPr lang="el-GR" dirty="0"/>
              <a:t>επαφή. </a:t>
            </a:r>
            <a:endParaRPr lang="en-US" dirty="0" smtClean="0"/>
          </a:p>
          <a:p>
            <a:r>
              <a:rPr lang="el-GR" dirty="0" smtClean="0"/>
              <a:t>Διακρίνεται </a:t>
            </a:r>
            <a:r>
              <a:rPr lang="el-GR" dirty="0"/>
              <a:t>σε επίκτητη, όταν το άτομο μολυνθεί από κάποιο </a:t>
            </a:r>
            <a:r>
              <a:rPr lang="el-GR" dirty="0" smtClean="0"/>
              <a:t>άλλο</a:t>
            </a:r>
            <a:r>
              <a:rPr lang="en-US" dirty="0" smtClean="0"/>
              <a:t> </a:t>
            </a:r>
            <a:r>
              <a:rPr lang="el-GR" dirty="0" smtClean="0"/>
              <a:t>άτομο</a:t>
            </a:r>
            <a:r>
              <a:rPr lang="el-GR" dirty="0"/>
              <a:t>, και σε συγγενή, όταν το έμβρυο μολυνθεί από τη συφιλιδική μητέρα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μέσω </a:t>
            </a:r>
            <a:r>
              <a:rPr lang="el-GR" dirty="0"/>
              <a:t>του πλακούντα, μετά τον 4ο μήνα κύησης.</a:t>
            </a:r>
          </a:p>
          <a:p>
            <a:r>
              <a:rPr lang="el-GR" dirty="0"/>
              <a:t>Το συφιλιδικό έλκος αποτελεί το πρώτο στάδιο της νόσου. Ασθενείς, που </a:t>
            </a:r>
            <a:r>
              <a:rPr lang="el-GR" dirty="0" smtClean="0"/>
              <a:t>δεν</a:t>
            </a:r>
            <a:r>
              <a:rPr lang="en-US" dirty="0" smtClean="0"/>
              <a:t> </a:t>
            </a:r>
            <a:r>
              <a:rPr lang="el-GR" dirty="0" smtClean="0"/>
              <a:t>θεραπεύτηκαν</a:t>
            </a:r>
            <a:r>
              <a:rPr lang="el-GR" dirty="0"/>
              <a:t>, συνεχίζουν να μεταδίδουν τη νόσο για πέντε περίπου χρόνια.</a:t>
            </a:r>
          </a:p>
        </p:txBody>
      </p:sp>
    </p:spTree>
    <p:extLst>
      <p:ext uri="{BB962C8B-B14F-4D97-AF65-F5344CB8AC3E}">
        <p14:creationId xmlns:p14="http://schemas.microsoft.com/office/powerpoint/2010/main" val="307339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>
                <a:solidFill>
                  <a:srgbClr val="FF0000"/>
                </a:solidFill>
              </a:rPr>
              <a:t>Σύφιλη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1252728"/>
            <a:ext cx="4745736" cy="4206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325880"/>
            <a:ext cx="523341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5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62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Σύφιλη - Μέτρα </a:t>
            </a:r>
            <a:r>
              <a:rPr lang="el-GR" b="1" dirty="0">
                <a:solidFill>
                  <a:srgbClr val="FF0000"/>
                </a:solidFill>
              </a:rPr>
              <a:t>Προφύλαξης:</a:t>
            </a: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Έγκαιρη διάγνωση και θεραπεία των πασχόντων και αναζήτηση των </a:t>
            </a:r>
            <a:r>
              <a:rPr lang="el-GR" dirty="0" smtClean="0"/>
              <a:t>ερωτικών συντρόφων </a:t>
            </a:r>
            <a:r>
              <a:rPr lang="el-GR" dirty="0"/>
              <a:t>τους.</a:t>
            </a:r>
          </a:p>
          <a:p>
            <a:pPr marL="0" indent="0">
              <a:buNone/>
            </a:pPr>
            <a:r>
              <a:rPr lang="el-GR" dirty="0"/>
              <a:t>• Προφυλακτικό κατά τη συνουσία.</a:t>
            </a:r>
          </a:p>
          <a:p>
            <a:pPr marL="0" indent="0">
              <a:buNone/>
            </a:pPr>
            <a:r>
              <a:rPr lang="el-GR" dirty="0"/>
              <a:t>• Αγωγή υγείας του κοινού.</a:t>
            </a:r>
          </a:p>
          <a:p>
            <a:pPr marL="0" indent="0">
              <a:buNone/>
            </a:pPr>
            <a:r>
              <a:rPr lang="el-GR" dirty="0"/>
              <a:t>• Θεραπεία της κυοφορούσας συφιλιδικής μητέρας για την προστασία του </a:t>
            </a:r>
            <a:r>
              <a:rPr lang="el-GR" dirty="0" smtClean="0"/>
              <a:t>εμβρύου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66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Β. Βλεννόρροια ή Γονοκοκκική ουρηθρίτιδα.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βλεννόρροια οφείλεται στο γονόκοκκο και έχει χρόνο επώασης 1-7 ημέρες.</a:t>
            </a:r>
          </a:p>
          <a:p>
            <a:r>
              <a:rPr lang="el-GR" dirty="0"/>
              <a:t>Μεταδίδεται με τη σεξουαλική επαφή. Τα νεογνά μολύνονται κατά τον τοκετό.</a:t>
            </a:r>
          </a:p>
          <a:p>
            <a:r>
              <a:rPr lang="el-GR" dirty="0"/>
              <a:t>Τα συμπτώματα της νόσου είναι δυσουρία, αίσθημα καύσου στην ούρηση, </a:t>
            </a:r>
            <a:r>
              <a:rPr lang="el-GR" dirty="0" smtClean="0"/>
              <a:t>πυώδης κιτρινοπράσινη </a:t>
            </a:r>
            <a:r>
              <a:rPr lang="el-GR" dirty="0"/>
              <a:t>έκκριση με δυσάρεστη οσμή.</a:t>
            </a:r>
          </a:p>
          <a:p>
            <a:r>
              <a:rPr lang="el-GR" dirty="0"/>
              <a:t>Στους άνδρες το 15% των περιπτώσεων δεν εμφανίζουν συμπτώματα, ενώ </a:t>
            </a:r>
            <a:r>
              <a:rPr lang="el-GR" b="1" dirty="0" smtClean="0"/>
              <a:t>το ποσοστό </a:t>
            </a:r>
            <a:r>
              <a:rPr lang="el-GR" b="1" dirty="0"/>
              <a:t>των γυναικών που είναι ασυμπτωματικές είναι ακόμα μεγαλύτερο.</a:t>
            </a:r>
          </a:p>
          <a:p>
            <a:r>
              <a:rPr lang="el-GR" dirty="0"/>
              <a:t>Για τη θεραπεία της νόσου χορηγείται πενικιλλίνη.</a:t>
            </a:r>
          </a:p>
        </p:txBody>
      </p:sp>
    </p:spTree>
    <p:extLst>
      <p:ext uri="{BB962C8B-B14F-4D97-AF65-F5344CB8AC3E}">
        <p14:creationId xmlns:p14="http://schemas.microsoft.com/office/powerpoint/2010/main" val="134473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Βλεννόρροια ή Γονοκοκκική ουρηθρίτιδα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2139696"/>
            <a:ext cx="7936992" cy="3584448"/>
          </a:xfrm>
        </p:spPr>
      </p:pic>
    </p:spTree>
    <p:extLst>
      <p:ext uri="{BB962C8B-B14F-4D97-AF65-F5344CB8AC3E}">
        <p14:creationId xmlns:p14="http://schemas.microsoft.com/office/powerpoint/2010/main" val="395727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/>
          <a:lstStyle/>
          <a:p>
            <a:pPr algn="ctr"/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Περιεχόμενα</a:t>
            </a:r>
            <a:endParaRPr lang="el-GR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002060"/>
                </a:solidFill>
              </a:rPr>
              <a:t>Λοιμώδη νοσήματα - </a:t>
            </a:r>
            <a:r>
              <a:rPr lang="el-GR" sz="3600" i="1" u="sng" dirty="0" smtClean="0">
                <a:solidFill>
                  <a:srgbClr val="002060"/>
                </a:solidFill>
              </a:rPr>
              <a:t>Τρόποι μετάδοσης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b="1" i="1" dirty="0" smtClean="0">
                <a:solidFill>
                  <a:srgbClr val="FF0000"/>
                </a:solidFill>
              </a:rPr>
              <a:t>Νοσήματα μεταδιδόμενα με τον αέρα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b="1" i="1" dirty="0" smtClean="0">
                <a:solidFill>
                  <a:srgbClr val="FF0000"/>
                </a:solidFill>
              </a:rPr>
              <a:t>Νοσήματα μεταδιδόμενα με ξενιστές ή φορείς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b="1" i="1" dirty="0" smtClean="0">
                <a:solidFill>
                  <a:srgbClr val="FF0000"/>
                </a:solidFill>
              </a:rPr>
              <a:t>Σεξουαλικώς ματαδιδόμενα νοσήματα (</a:t>
            </a:r>
            <a:r>
              <a:rPr lang="en-US" b="1" i="1" dirty="0" smtClean="0">
                <a:solidFill>
                  <a:srgbClr val="FF0000"/>
                </a:solidFill>
              </a:rPr>
              <a:t>AIDS</a:t>
            </a:r>
            <a:r>
              <a:rPr lang="el-GR" b="1" i="1" dirty="0" smtClean="0">
                <a:solidFill>
                  <a:srgbClr val="FF0000"/>
                </a:solidFill>
              </a:rPr>
              <a:t>, Ηπατίτιδα </a:t>
            </a:r>
            <a:r>
              <a:rPr lang="en-US" b="1" i="1" dirty="0" smtClean="0">
                <a:solidFill>
                  <a:srgbClr val="FF0000"/>
                </a:solidFill>
              </a:rPr>
              <a:t>b, c</a:t>
            </a:r>
            <a:r>
              <a:rPr lang="el-GR" b="1" i="1" dirty="0" smtClean="0">
                <a:solidFill>
                  <a:srgbClr val="FF0000"/>
                </a:solidFill>
              </a:rPr>
              <a:t>, σύφιλη)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b="1" i="1" dirty="0" smtClean="0">
                <a:solidFill>
                  <a:srgbClr val="FF0000"/>
                </a:solidFill>
              </a:rPr>
              <a:t>Νοσήματα που μεταδίδονται από τα ζώα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7030A0"/>
                </a:solidFill>
              </a:rPr>
              <a:t>Υγιεινή των τροφίμων </a:t>
            </a:r>
            <a:r>
              <a:rPr lang="el-GR" dirty="0" smtClean="0">
                <a:solidFill>
                  <a:srgbClr val="FF0000"/>
                </a:solidFill>
              </a:rPr>
              <a:t>– </a:t>
            </a:r>
            <a:r>
              <a:rPr lang="el-GR" i="1" dirty="0" smtClean="0">
                <a:solidFill>
                  <a:srgbClr val="FF0000"/>
                </a:solidFill>
              </a:rPr>
              <a:t>αλλοιώσεις τροφίμων (ασθένειες που μεταδίδονται με τα τρόφιμα, υγειονομικά μέτρα προστασίας τροφίμων)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7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Βλεννόρροια ή Γονοκοκκική ουρηθρίτιδα</a:t>
            </a:r>
            <a:endParaRPr lang="el-GR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Μέτρα Προφύλαξης:</a:t>
            </a:r>
          </a:p>
          <a:p>
            <a:pPr marL="0" indent="0">
              <a:buNone/>
            </a:pPr>
            <a:r>
              <a:rPr lang="el-GR" dirty="0"/>
              <a:t>• Έγκαιρη διάγνωση και θεραπεία των πασχόντων, καθώς και αναζήτηση των </a:t>
            </a:r>
            <a:r>
              <a:rPr lang="el-GR" dirty="0" smtClean="0"/>
              <a:t>ερωτικών </a:t>
            </a:r>
            <a:r>
              <a:rPr lang="el-GR" dirty="0"/>
              <a:t>συντρόφων τους.</a:t>
            </a:r>
          </a:p>
          <a:p>
            <a:pPr marL="0" indent="0">
              <a:buNone/>
            </a:pPr>
            <a:r>
              <a:rPr lang="el-GR" dirty="0"/>
              <a:t>• Ελαστικό προφυλακτικό κατά τη σεξουαλική επαφή.</a:t>
            </a:r>
          </a:p>
          <a:p>
            <a:pPr marL="0" indent="0">
              <a:buNone/>
            </a:pPr>
            <a:r>
              <a:rPr lang="el-GR" dirty="0"/>
              <a:t>• Ενστάλαξη κολλυρίου νιτρικού αργύρου ή πενικιλλίνης στα μάτια των </a:t>
            </a:r>
            <a:r>
              <a:rPr lang="el-GR" dirty="0" smtClean="0"/>
              <a:t>νεογνών μόλις </a:t>
            </a:r>
            <a:r>
              <a:rPr lang="el-GR" dirty="0"/>
              <a:t>γεννηθούν, για προληπτικούς λόγους.</a:t>
            </a:r>
          </a:p>
          <a:p>
            <a:pPr marL="0" indent="0">
              <a:buNone/>
            </a:pPr>
            <a:r>
              <a:rPr lang="el-GR" dirty="0"/>
              <a:t>• Αγωγή υγείας του κοινού.</a:t>
            </a:r>
          </a:p>
        </p:txBody>
      </p:sp>
    </p:spTree>
    <p:extLst>
      <p:ext uri="{BB962C8B-B14F-4D97-AF65-F5344CB8AC3E}">
        <p14:creationId xmlns:p14="http://schemas.microsoft.com/office/powerpoint/2010/main" val="210193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smtClean="0">
                <a:solidFill>
                  <a:srgbClr val="FF0000"/>
                </a:solidFill>
              </a:rPr>
              <a:t>Ηπατίτιδα </a:t>
            </a:r>
            <a:r>
              <a:rPr lang="el-GR" b="1" i="1" dirty="0">
                <a:solidFill>
                  <a:srgbClr val="FF0000"/>
                </a:solidFill>
              </a:rPr>
              <a:t>Β</a:t>
            </a:r>
            <a:endParaRPr lang="el-GR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ηπατίτιδα Β οφείλεται σε ιό.</a:t>
            </a:r>
          </a:p>
          <a:p>
            <a:r>
              <a:rPr lang="el-GR" dirty="0"/>
              <a:t>Μεταδίδεται με το αίμα και τα παράγωγά του, με τη σεξουαλική επαφή και </a:t>
            </a:r>
            <a:r>
              <a:rPr lang="el-GR" dirty="0" smtClean="0"/>
              <a:t>περιγεννητικά </a:t>
            </a:r>
            <a:r>
              <a:rPr lang="el-GR" dirty="0"/>
              <a:t>(από μητέρα-φορέα στο νεογνό).</a:t>
            </a:r>
          </a:p>
          <a:p>
            <a:r>
              <a:rPr lang="el-GR" dirty="0"/>
              <a:t>Ως ομάδες υψηλού κινδύνου θεωρούνται τα πολυμεταγγιζόμενα άτομα, </a:t>
            </a:r>
            <a:r>
              <a:rPr lang="el-GR" dirty="0" smtClean="0"/>
              <a:t>άτομα που </a:t>
            </a:r>
            <a:r>
              <a:rPr lang="el-GR" dirty="0"/>
              <a:t>υποβάλλονται σε αιμοκάθαρση, άτομα που έχουν υποστεί μεταμόσχευση, </a:t>
            </a:r>
            <a:r>
              <a:rPr lang="el-GR" dirty="0" smtClean="0"/>
              <a:t>τα παιδιά </a:t>
            </a:r>
            <a:r>
              <a:rPr lang="el-GR" dirty="0"/>
              <a:t>μητέρων-φορέων, οι χρήστες τοξικών ουσιών, οι ομοφυλόφιλοι, οι </a:t>
            </a:r>
            <a:r>
              <a:rPr lang="el-GR" dirty="0" smtClean="0"/>
              <a:t>εργαζόμενοι </a:t>
            </a:r>
            <a:r>
              <a:rPr lang="el-GR" dirty="0"/>
              <a:t>στον τομέα υγείας (γιατροί, νοσηλευτικό προσωπικό, τεχνολόγοι εργαστηρίων</a:t>
            </a:r>
            <a:r>
              <a:rPr lang="el-GR" dirty="0" smtClean="0"/>
              <a:t>), μέλη </a:t>
            </a:r>
            <a:r>
              <a:rPr lang="el-GR" dirty="0"/>
              <a:t>οικογενειών φορέων ηπατίτιδας Β.</a:t>
            </a:r>
          </a:p>
        </p:txBody>
      </p:sp>
    </p:spTree>
    <p:extLst>
      <p:ext uri="{BB962C8B-B14F-4D97-AF65-F5344CB8AC3E}">
        <p14:creationId xmlns:p14="http://schemas.microsoft.com/office/powerpoint/2010/main" val="215778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Ηπατίτιδα Β</a:t>
            </a:r>
            <a:endParaRPr lang="el-GR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Μέτρα Προφύλαξης:</a:t>
            </a:r>
          </a:p>
          <a:p>
            <a:pPr marL="0" indent="0">
              <a:buNone/>
            </a:pPr>
            <a:r>
              <a:rPr lang="el-GR" dirty="0"/>
              <a:t>• Η πρόληψη της ηπατίτιδας Β γίνεται με εμβολιασμό. Επιβεβλημένος είναι ο </a:t>
            </a:r>
            <a:r>
              <a:rPr lang="el-GR" dirty="0" smtClean="0"/>
              <a:t>εμβολιασμός </a:t>
            </a:r>
            <a:r>
              <a:rPr lang="el-GR" dirty="0"/>
              <a:t>των βρεφών ή παιδιών και των ατόμων υψηλού κινδύνου.</a:t>
            </a:r>
          </a:p>
          <a:p>
            <a:pPr marL="0" indent="0">
              <a:buNone/>
            </a:pPr>
            <a:r>
              <a:rPr lang="el-GR" dirty="0"/>
              <a:t>• Σχολαστικός έλεγχος του αίματος, που προορίζεται για μετάγγιση.</a:t>
            </a:r>
          </a:p>
          <a:p>
            <a:pPr marL="0" indent="0">
              <a:buNone/>
            </a:pPr>
            <a:r>
              <a:rPr lang="el-GR" dirty="0"/>
              <a:t>• Χρησιμοποίηση βελονών και συριγγών μιας χρήσης.</a:t>
            </a:r>
          </a:p>
        </p:txBody>
      </p:sp>
    </p:spTree>
    <p:extLst>
      <p:ext uri="{BB962C8B-B14F-4D97-AF65-F5344CB8AC3E}">
        <p14:creationId xmlns:p14="http://schemas.microsoft.com/office/powerpoint/2010/main" val="299854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Ηπατίτιδα </a:t>
            </a:r>
            <a:r>
              <a:rPr lang="en-US" b="1" dirty="0"/>
              <a:t>C</a:t>
            </a:r>
            <a:br>
              <a:rPr lang="en-US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ηπατίτιδα C οφείλεται σε ιό και έχει χρόνο επώασης 6-12 εβδομάδες.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Η μετάδοση της νόσου γίνεται με τη μετάγγιση αίματος και παραγώγων του </a:t>
            </a:r>
            <a:r>
              <a:rPr lang="el-GR" dirty="0" smtClean="0"/>
              <a:t>και με </a:t>
            </a:r>
            <a:r>
              <a:rPr lang="el-GR" dirty="0"/>
              <a:t>τη σεξουαλική επαφή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/>
              <a:t>Μέτρα Προφύλαξης:</a:t>
            </a:r>
          </a:p>
          <a:p>
            <a:pPr marL="0" indent="0">
              <a:buNone/>
            </a:pPr>
            <a:r>
              <a:rPr lang="el-GR" dirty="0"/>
              <a:t>• Συστηματικός έλεγχος των αιμοδοτών για αντισώματα ηπατίτιδας C.</a:t>
            </a:r>
          </a:p>
          <a:p>
            <a:pPr marL="0" indent="0">
              <a:buNone/>
            </a:pPr>
            <a:r>
              <a:rPr lang="el-GR" dirty="0"/>
              <a:t>• Χρησιμοποίηση βελονών και συριγγών μιας χρήσης.</a:t>
            </a:r>
          </a:p>
        </p:txBody>
      </p:sp>
    </p:spTree>
    <p:extLst>
      <p:ext uri="{BB962C8B-B14F-4D97-AF65-F5344CB8AC3E}">
        <p14:creationId xmlns:p14="http://schemas.microsoft.com/office/powerpoint/2010/main" val="2804497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Σύνδρομο Επίκτητης Ανοσοανεπάρκειας (AIDS)</a:t>
            </a: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/>
              <a:t>Σύνδρομο της Επίκτητης Ανοσοανεπάρκειας (AIDS) διαγνώσθηκε για </a:t>
            </a:r>
            <a:r>
              <a:rPr lang="el-GR" dirty="0" smtClean="0"/>
              <a:t>πρώτη φορά </a:t>
            </a:r>
            <a:r>
              <a:rPr lang="el-GR" dirty="0"/>
              <a:t>σε ομοφυλόφιλους το 1981 στις ΗΠΑ. Διαπιστώθηκε όμως γρήγορα ότι </a:t>
            </a:r>
            <a:r>
              <a:rPr lang="el-GR" dirty="0" smtClean="0"/>
              <a:t>προσβάλλει </a:t>
            </a:r>
            <a:r>
              <a:rPr lang="el-GR" dirty="0"/>
              <a:t>και άλλα άτομα, όπως χρήστες τοξικών ουσιών, πολυμεταγγιζόμενους κ.ά.</a:t>
            </a:r>
          </a:p>
          <a:p>
            <a:r>
              <a:rPr lang="el-GR" dirty="0"/>
              <a:t>Ο HIV (ιός του AIDS) είναι ιός, ο οποίος προσβάλλει και καταστρέφει τα </a:t>
            </a:r>
            <a:r>
              <a:rPr lang="el-GR" dirty="0" smtClean="0"/>
              <a:t>κύτταρα</a:t>
            </a:r>
            <a:r>
              <a:rPr lang="el-GR" dirty="0"/>
              <a:t>, που είναι υπεύθυνα για την άμυνα του οργανισμού (λεμφοκύτταρα). </a:t>
            </a:r>
            <a:endParaRPr lang="el-GR" dirty="0" smtClean="0"/>
          </a:p>
          <a:p>
            <a:r>
              <a:rPr lang="el-GR" dirty="0" smtClean="0"/>
              <a:t>Προσβάλλει </a:t>
            </a:r>
            <a:r>
              <a:rPr lang="el-GR" dirty="0"/>
              <a:t>επίσης και τα κύτταρα του Κεντρικού Νευρικού Συστήματος </a:t>
            </a:r>
            <a:r>
              <a:rPr lang="el-GR" dirty="0" smtClean="0"/>
              <a:t>προκαλώντας νευρολογικά </a:t>
            </a:r>
            <a:r>
              <a:rPr lang="el-GR" dirty="0"/>
              <a:t>συμπτώματα και άνοια.</a:t>
            </a:r>
          </a:p>
        </p:txBody>
      </p:sp>
    </p:spTree>
    <p:extLst>
      <p:ext uri="{BB962C8B-B14F-4D97-AF65-F5344CB8AC3E}">
        <p14:creationId xmlns:p14="http://schemas.microsoft.com/office/powerpoint/2010/main" val="257693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(AIDS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/>
              <a:t>Τρόποι μετάδοσης:</a:t>
            </a:r>
          </a:p>
          <a:p>
            <a:r>
              <a:rPr lang="el-GR" dirty="0"/>
              <a:t>Ο ιός του AIDS έχει απομονωθεί στα λεμφοκύτταρα του αίματος, στο </a:t>
            </a:r>
            <a:r>
              <a:rPr lang="el-GR" dirty="0" smtClean="0"/>
              <a:t>σπέρμα, στις </a:t>
            </a:r>
            <a:r>
              <a:rPr lang="el-GR" dirty="0"/>
              <a:t>κολπικές εκκρίσεις, στο σάλιο, στα δάκρυα, στον ιδρώτα, στο γάλα, στο εγκε-</a:t>
            </a:r>
          </a:p>
          <a:p>
            <a:r>
              <a:rPr lang="el-GR" dirty="0"/>
              <a:t>φαλονωτιαίο υγρό και σε άλλα βιολογικά υγρά. Η συγκέντρωση του ιού είναι </a:t>
            </a:r>
            <a:r>
              <a:rPr lang="el-GR" dirty="0" smtClean="0"/>
              <a:t>πολύ χαμηλή </a:t>
            </a:r>
            <a:r>
              <a:rPr lang="el-GR" dirty="0"/>
              <a:t>και η μεταδοτική ικανότητά του πολύ μικρή. Στο περιβάλλον δεν ζει. </a:t>
            </a:r>
            <a:r>
              <a:rPr lang="el-GR" dirty="0" smtClean="0"/>
              <a:t>Ζει μόνο </a:t>
            </a:r>
            <a:r>
              <a:rPr lang="el-GR" dirty="0"/>
              <a:t>στον οργανισμό του ανθρώπου.</a:t>
            </a:r>
          </a:p>
          <a:p>
            <a:r>
              <a:rPr lang="el-GR" b="1" dirty="0"/>
              <a:t>Επομένως ο ιός μπορεί να μεταδοθεί:</a:t>
            </a:r>
          </a:p>
          <a:p>
            <a:r>
              <a:rPr lang="el-GR" b="1" dirty="0"/>
              <a:t>α. Με το αίμα ή τα παράγωγά του. </a:t>
            </a:r>
            <a:r>
              <a:rPr lang="el-GR" dirty="0"/>
              <a:t>Στη χώρα μας ελέγχεται το αίμα για </a:t>
            </a:r>
            <a:r>
              <a:rPr lang="el-GR" dirty="0" smtClean="0"/>
              <a:t>αντισώματα </a:t>
            </a:r>
            <a:r>
              <a:rPr lang="el-GR" dirty="0"/>
              <a:t>και πρακτικά είναι ελάχιστη η πιθανότητα μετάδοσης. Η μόνη </a:t>
            </a:r>
            <a:r>
              <a:rPr lang="el-GR" dirty="0" smtClean="0"/>
              <a:t>περίπτωση να </a:t>
            </a:r>
            <a:r>
              <a:rPr lang="el-GR" dirty="0"/>
              <a:t>διαφύγει ο ιός είναι, όταν έχει μολυνθεί ο αιμοδότης πρόσφατα και δεν έχει </a:t>
            </a:r>
            <a:r>
              <a:rPr lang="el-GR" dirty="0" smtClean="0"/>
              <a:t>αναπτύξει </a:t>
            </a:r>
            <a:r>
              <a:rPr lang="el-GR" dirty="0"/>
              <a:t>ακόμα </a:t>
            </a:r>
            <a:r>
              <a:rPr lang="el-GR" dirty="0" smtClean="0"/>
              <a:t> αντισώματα</a:t>
            </a:r>
            <a:r>
              <a:rPr lang="el-GR" dirty="0"/>
              <a:t>. Μπορεί επίσης να μεταδοθεί με σύριγγες ή βελόνες, </a:t>
            </a:r>
            <a:r>
              <a:rPr lang="el-GR" dirty="0" smtClean="0"/>
              <a:t>που έχουν </a:t>
            </a:r>
            <a:r>
              <a:rPr lang="el-GR" dirty="0"/>
              <a:t>χρησιμοποιηθεί από μολυσμένο άτομο (κοινή χρήση συριγγών σε </a:t>
            </a:r>
            <a:r>
              <a:rPr lang="el-GR" dirty="0" smtClean="0"/>
              <a:t>χρήστες τοξικών </a:t>
            </a:r>
            <a:r>
              <a:rPr lang="el-GR" dirty="0"/>
              <a:t>ουσιών</a:t>
            </a:r>
            <a:r>
              <a:rPr lang="el-GR" dirty="0" smtClean="0"/>
              <a:t>). </a:t>
            </a:r>
          </a:p>
          <a:p>
            <a:r>
              <a:rPr lang="el-GR" b="1" dirty="0" smtClean="0"/>
              <a:t>β</a:t>
            </a:r>
            <a:r>
              <a:rPr lang="el-GR" b="1" dirty="0"/>
              <a:t>. Με τη σεξουαλική επαφή. </a:t>
            </a:r>
            <a:r>
              <a:rPr lang="el-GR" dirty="0"/>
              <a:t>Ο ιός μεταδίδεται με τη σεξουαλική επαφή </a:t>
            </a:r>
            <a:r>
              <a:rPr lang="el-GR" dirty="0" smtClean="0"/>
              <a:t>που αποτελεί </a:t>
            </a:r>
            <a:r>
              <a:rPr lang="el-GR" dirty="0"/>
              <a:t>την πρώτη πηγή εξάπλωσης του ιού.</a:t>
            </a:r>
          </a:p>
          <a:p>
            <a:r>
              <a:rPr lang="el-GR" b="1" dirty="0"/>
              <a:t>γ. Από τη μητέρα φορέα </a:t>
            </a:r>
            <a:r>
              <a:rPr lang="el-GR" dirty="0"/>
              <a:t>στο παιδί της κατά την ενδομήτρια ζωή, κατά </a:t>
            </a:r>
            <a:r>
              <a:rPr lang="el-GR" dirty="0" smtClean="0"/>
              <a:t>τον τοκετό </a:t>
            </a:r>
            <a:r>
              <a:rPr lang="el-GR" dirty="0"/>
              <a:t>και με το θηλασμό.</a:t>
            </a:r>
          </a:p>
        </p:txBody>
      </p:sp>
    </p:spTree>
    <p:extLst>
      <p:ext uri="{BB962C8B-B14F-4D97-AF65-F5344CB8AC3E}">
        <p14:creationId xmlns:p14="http://schemas.microsoft.com/office/powerpoint/2010/main" val="4257675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00B050"/>
                </a:solidFill>
              </a:rPr>
              <a:t>Πώς δεν μεταδίδεται ο ιός του AIDS: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 smtClean="0"/>
              <a:t>Σήμερα </a:t>
            </a:r>
            <a:r>
              <a:rPr lang="el-GR" dirty="0"/>
              <a:t>είναι απόλυτα τεκμηριωμένο ότι ο ιός δεν μεταδίδεται:</a:t>
            </a:r>
          </a:p>
          <a:p>
            <a:pPr marL="0" indent="0">
              <a:buNone/>
            </a:pPr>
            <a:r>
              <a:rPr lang="el-GR" dirty="0"/>
              <a:t>• με το κοινωνικό φιλί,</a:t>
            </a:r>
          </a:p>
          <a:p>
            <a:pPr marL="0" indent="0">
              <a:buNone/>
            </a:pPr>
            <a:r>
              <a:rPr lang="el-GR" dirty="0"/>
              <a:t>• με τη χειραψία,</a:t>
            </a:r>
          </a:p>
          <a:p>
            <a:pPr marL="0" indent="0">
              <a:buNone/>
            </a:pPr>
            <a:r>
              <a:rPr lang="el-GR" dirty="0"/>
              <a:t>• με το αγκάλιασμα,</a:t>
            </a:r>
          </a:p>
          <a:p>
            <a:pPr marL="0" indent="0">
              <a:buNone/>
            </a:pPr>
            <a:r>
              <a:rPr lang="el-GR" dirty="0"/>
              <a:t>• με τη χρησιμοποίηση βιβλίων,</a:t>
            </a:r>
          </a:p>
          <a:p>
            <a:pPr marL="0" indent="0">
              <a:buNone/>
            </a:pPr>
            <a:r>
              <a:rPr lang="el-GR" dirty="0"/>
              <a:t>• με τα σκεύη φαγητού,</a:t>
            </a:r>
          </a:p>
          <a:p>
            <a:pPr marL="0" indent="0">
              <a:buNone/>
            </a:pPr>
            <a:r>
              <a:rPr lang="el-GR" dirty="0"/>
              <a:t>• από την τουαλέτα,</a:t>
            </a:r>
          </a:p>
          <a:p>
            <a:pPr marL="0" indent="0">
              <a:buNone/>
            </a:pPr>
            <a:r>
              <a:rPr lang="el-GR" dirty="0"/>
              <a:t>• με τα κατοικίδια ζώα,</a:t>
            </a:r>
          </a:p>
          <a:p>
            <a:pPr marL="0" indent="0">
              <a:buNone/>
            </a:pPr>
            <a:r>
              <a:rPr lang="el-GR" dirty="0"/>
              <a:t>• με τα κουνούπια,</a:t>
            </a:r>
          </a:p>
          <a:p>
            <a:pPr marL="0" indent="0">
              <a:buNone/>
            </a:pPr>
            <a:r>
              <a:rPr lang="el-GR" dirty="0"/>
              <a:t>• όταν δίνεις αίμα,</a:t>
            </a:r>
          </a:p>
          <a:p>
            <a:pPr marL="0" indent="0">
              <a:buNone/>
            </a:pPr>
            <a:r>
              <a:rPr lang="el-GR" dirty="0"/>
              <a:t>• σε κοινόχρηστους χώρους,</a:t>
            </a:r>
          </a:p>
          <a:p>
            <a:pPr marL="0" indent="0">
              <a:buNone/>
            </a:pPr>
            <a:r>
              <a:rPr lang="el-GR" dirty="0"/>
              <a:t>• στη θάλασσα,</a:t>
            </a:r>
          </a:p>
          <a:p>
            <a:pPr marL="0" indent="0">
              <a:buNone/>
            </a:pPr>
            <a:r>
              <a:rPr lang="el-GR" dirty="0"/>
              <a:t>• στα κολυμβητήρια,</a:t>
            </a:r>
          </a:p>
          <a:p>
            <a:pPr marL="0" indent="0">
              <a:buNone/>
            </a:pPr>
            <a:r>
              <a:rPr lang="el-GR" dirty="0"/>
              <a:t>• στο σχολείο.</a:t>
            </a:r>
          </a:p>
        </p:txBody>
      </p:sp>
    </p:spTree>
    <p:extLst>
      <p:ext uri="{BB962C8B-B14F-4D97-AF65-F5344CB8AC3E}">
        <p14:creationId xmlns:p14="http://schemas.microsoft.com/office/powerpoint/2010/main" val="2546242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Εξέλιξη της νόσου: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χρόνος επώασης είναι 1-2 μήνες. Παρουσιάζεται χαμηλός πυρετός, </a:t>
            </a:r>
            <a:r>
              <a:rPr lang="el-GR" dirty="0" smtClean="0"/>
              <a:t>πονόλαιμος </a:t>
            </a:r>
            <a:r>
              <a:rPr lang="el-GR" dirty="0"/>
              <a:t>και διόγκωση των λεμφαδένων, που διαρκεί περίπου 20 ημέρες. Τα </a:t>
            </a:r>
            <a:r>
              <a:rPr lang="el-GR" dirty="0" smtClean="0"/>
              <a:t>συμπτώματα </a:t>
            </a:r>
            <a:r>
              <a:rPr lang="el-GR" dirty="0"/>
              <a:t>εμφανίζονται στο 1/5 των περιπτώσεων και μετά την υποχώρησή τους ο </a:t>
            </a:r>
            <a:r>
              <a:rPr lang="el-GR" dirty="0" smtClean="0"/>
              <a:t>φορέας αισθάνεται </a:t>
            </a:r>
            <a:r>
              <a:rPr lang="el-GR" dirty="0"/>
              <a:t>υγιής.</a:t>
            </a:r>
          </a:p>
          <a:p>
            <a:r>
              <a:rPr lang="el-GR" b="1" dirty="0"/>
              <a:t>Φορέας είναι αυτός, που έχει προσβληθεί από τον ιό, δεν παρουσιάζει </a:t>
            </a:r>
            <a:r>
              <a:rPr lang="el-GR" b="1" dirty="0" smtClean="0"/>
              <a:t>συμπτώματα </a:t>
            </a:r>
            <a:r>
              <a:rPr lang="el-GR" b="1" dirty="0"/>
              <a:t>και μεταδίδει τον ιό, χωρίς ο ίδιος πολλές φορές να το γνωρίζει.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9372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Εξέλιξη της νόσου: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Σήμερα, εάν το άτομο γνωρίζει ότι είναι φορέας και αρχίσει έγκαιρα θεραπεία</a:t>
            </a:r>
          </a:p>
          <a:p>
            <a:r>
              <a:rPr lang="el-GR" dirty="0"/>
              <a:t>και προσέχει, η εμφάνιση της νόσου καθυστερεί σημαντικά. Ο φορέας πρέπει να</a:t>
            </a:r>
          </a:p>
          <a:p>
            <a:r>
              <a:rPr lang="el-GR" dirty="0"/>
              <a:t>τρέφεται σωστά, να μην καπνίζει, να μην πίνει ποτέ οινοπνευματώδη ποτά και να</a:t>
            </a:r>
          </a:p>
          <a:p>
            <a:r>
              <a:rPr lang="el-GR" dirty="0"/>
              <a:t>προφυλάσσεται από τις λοιμώξεις.</a:t>
            </a:r>
          </a:p>
        </p:txBody>
      </p:sp>
    </p:spTree>
    <p:extLst>
      <p:ext uri="{BB962C8B-B14F-4D97-AF65-F5344CB8AC3E}">
        <p14:creationId xmlns:p14="http://schemas.microsoft.com/office/powerpoint/2010/main" val="210219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Μέτρα Προφύλαξης:</a:t>
            </a:r>
            <a:endParaRPr lang="el-GR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ταχύτητα εξάπλωσης του AIDS επιβάλλει τη λήψη προληπτικών μέτρων, </a:t>
            </a:r>
            <a:r>
              <a:rPr lang="el-GR" dirty="0" smtClean="0"/>
              <a:t>τα οποία </a:t>
            </a:r>
            <a:r>
              <a:rPr lang="el-GR" dirty="0"/>
              <a:t>είναι:</a:t>
            </a:r>
          </a:p>
          <a:p>
            <a:r>
              <a:rPr lang="el-GR" dirty="0"/>
              <a:t>♦ </a:t>
            </a:r>
            <a:r>
              <a:rPr lang="el-GR" b="1" dirty="0"/>
              <a:t>Προφύλαξη μόλυνσης από σεξουαλική επαφή.</a:t>
            </a:r>
          </a:p>
          <a:p>
            <a:r>
              <a:rPr lang="el-GR" dirty="0"/>
              <a:t>Η σεξουαλική επαφή κατέχει την πρώτη θέση στη μετάδοση του ιού. Γι’ </a:t>
            </a:r>
            <a:r>
              <a:rPr lang="el-GR" dirty="0" smtClean="0"/>
              <a:t>αυτό πρέπει </a:t>
            </a:r>
            <a:r>
              <a:rPr lang="el-GR" dirty="0"/>
              <a:t>να χρησιμοποιείται το ελαστικό προφυλακτικό.</a:t>
            </a:r>
          </a:p>
          <a:p>
            <a:r>
              <a:rPr lang="el-GR" dirty="0"/>
              <a:t>Χρειάζεται να προσέχουν ιδιαίτερα οι ναυτικοί, οι ταξιδιώτες, οι κάτοικοι </a:t>
            </a:r>
            <a:r>
              <a:rPr lang="el-GR" dirty="0" smtClean="0"/>
              <a:t>τουριστικών περιοχών </a:t>
            </a:r>
            <a:r>
              <a:rPr lang="el-GR" dirty="0"/>
              <a:t>και όσοι έχουν σεξουαλικές επαφές με άτομα που </a:t>
            </a:r>
            <a:r>
              <a:rPr lang="el-GR" dirty="0" smtClean="0"/>
              <a:t>εκδίδονται  και </a:t>
            </a:r>
            <a:r>
              <a:rPr lang="el-GR" dirty="0"/>
              <a:t>δεν ελέγχονται από το κράτος.</a:t>
            </a:r>
          </a:p>
          <a:p>
            <a:r>
              <a:rPr lang="el-GR" dirty="0"/>
              <a:t>Πρέπει να αποφεύγεται η εγκυμοσύνη σε γυναίκες φορείς της νόσου, διότι </a:t>
            </a:r>
            <a:r>
              <a:rPr lang="el-GR" dirty="0" smtClean="0"/>
              <a:t>υπάρχουν </a:t>
            </a:r>
            <a:r>
              <a:rPr lang="el-GR" dirty="0"/>
              <a:t>σοβαρές επιπτώσεις τόσο στην ίδια όσο και στο έμβρυο. Εάν υπάρξει </a:t>
            </a:r>
            <a:r>
              <a:rPr lang="el-GR" dirty="0" smtClean="0"/>
              <a:t>εγκυμοσύνη</a:t>
            </a:r>
            <a:r>
              <a:rPr lang="el-GR" dirty="0"/>
              <a:t>, συνιστάται η διακοπή της.</a:t>
            </a:r>
          </a:p>
        </p:txBody>
      </p:sp>
    </p:spTree>
    <p:extLst>
      <p:ext uri="{BB962C8B-B14F-4D97-AF65-F5344CB8AC3E}">
        <p14:creationId xmlns:p14="http://schemas.microsoft.com/office/powerpoint/2010/main" val="223945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1923"/>
          </a:xfrm>
        </p:spPr>
        <p:txBody>
          <a:bodyPr>
            <a:normAutofit fontScale="90000"/>
          </a:bodyPr>
          <a:lstStyle/>
          <a:p>
            <a:pPr marL="0" indent="0"/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Λοιμώδη νοσήματα – </a:t>
            </a:r>
            <a:r>
              <a:rPr lang="el-GR" sz="3600" dirty="0" smtClean="0">
                <a:solidFill>
                  <a:srgbClr val="002060"/>
                </a:solidFill>
              </a:rPr>
              <a:t>(</a:t>
            </a:r>
            <a:r>
              <a:rPr lang="el-GR" sz="3600" i="1" u="sng" dirty="0" smtClean="0">
                <a:solidFill>
                  <a:srgbClr val="002060"/>
                </a:solidFill>
              </a:rPr>
              <a:t>Τρόποι μετάδοσης)</a:t>
            </a:r>
            <a:br>
              <a:rPr lang="el-GR" sz="3600" i="1" u="sng" dirty="0" smtClean="0">
                <a:solidFill>
                  <a:srgbClr val="002060"/>
                </a:solidFill>
              </a:rPr>
            </a:br>
            <a:r>
              <a:rPr lang="el-GR" b="1" i="1" dirty="0" smtClean="0">
                <a:solidFill>
                  <a:srgbClr val="FF0000"/>
                </a:solidFill>
              </a:rPr>
              <a:t>Νοσήματα μεταδιδόμενα με τον αέρα</a:t>
            </a:r>
            <a:br>
              <a:rPr lang="el-GR" b="1" i="1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r>
              <a:rPr lang="en-US" dirty="0" smtClean="0"/>
              <a:t>:</a:t>
            </a:r>
            <a:r>
              <a:rPr lang="el-GR" dirty="0" smtClean="0"/>
              <a:t>  </a:t>
            </a:r>
            <a:r>
              <a:rPr lang="el-GR" dirty="0"/>
              <a:t>Τα </a:t>
            </a:r>
            <a:r>
              <a:rPr lang="el-GR" sz="3200" b="1" u="sng" dirty="0"/>
              <a:t>Αερογενή νοσήματα </a:t>
            </a:r>
            <a:r>
              <a:rPr lang="el-GR" dirty="0"/>
              <a:t>μεταδίδονται από άτομο σε άτομο με σταγονίδια και </a:t>
            </a:r>
            <a:r>
              <a:rPr lang="el-GR" dirty="0" smtClean="0"/>
              <a:t>σκόνη (</a:t>
            </a:r>
            <a:r>
              <a:rPr lang="el-GR" dirty="0"/>
              <a:t>βήχας, φτάρνισμα, απλή εισπνοή</a:t>
            </a:r>
            <a:r>
              <a:rPr lang="el-GR" dirty="0" smtClean="0"/>
              <a:t>).</a:t>
            </a:r>
          </a:p>
          <a:p>
            <a:endParaRPr lang="el-GR" dirty="0"/>
          </a:p>
          <a:p>
            <a:r>
              <a:rPr lang="el-GR" dirty="0" smtClean="0"/>
              <a:t>Συνθήκες μετάδοσης</a:t>
            </a:r>
            <a:r>
              <a:rPr lang="en-US" dirty="0" smtClean="0"/>
              <a:t>:</a:t>
            </a:r>
            <a:r>
              <a:rPr lang="el-GR" dirty="0" smtClean="0"/>
              <a:t>  </a:t>
            </a:r>
            <a:r>
              <a:rPr lang="el-GR" b="1" dirty="0"/>
              <a:t>Η νοσηρότητα </a:t>
            </a:r>
            <a:r>
              <a:rPr lang="el-GR" dirty="0"/>
              <a:t>απ’ τα νοσήματα αυτά είναι </a:t>
            </a:r>
            <a:r>
              <a:rPr lang="el-GR" b="1" dirty="0"/>
              <a:t>αρκετά μεγάλη, ιδιαίτερα κατά </a:t>
            </a:r>
            <a:r>
              <a:rPr lang="el-GR" b="1" dirty="0" smtClean="0"/>
              <a:t>το χειμώνα </a:t>
            </a:r>
            <a:r>
              <a:rPr lang="el-GR" dirty="0"/>
              <a:t>και αυτό οφείλεται:</a:t>
            </a:r>
          </a:p>
          <a:p>
            <a:pPr marL="0" indent="0">
              <a:buNone/>
            </a:pPr>
            <a:r>
              <a:rPr lang="el-GR" dirty="0"/>
              <a:t>♦ Στο </a:t>
            </a:r>
            <a:r>
              <a:rPr lang="el-GR" b="1" dirty="0"/>
              <a:t>συνωστισμό</a:t>
            </a:r>
            <a:r>
              <a:rPr lang="el-GR" dirty="0"/>
              <a:t> σε κλειστούς χώρους και στην έλλειψη αερισμού.</a:t>
            </a:r>
          </a:p>
          <a:p>
            <a:pPr marL="0" indent="0">
              <a:buNone/>
            </a:pPr>
            <a:r>
              <a:rPr lang="el-GR" dirty="0"/>
              <a:t>♦ Στη </a:t>
            </a:r>
            <a:r>
              <a:rPr lang="el-GR" b="1" dirty="0"/>
              <a:t>μείωση της άμυνας του οργανισμού</a:t>
            </a:r>
            <a:r>
              <a:rPr lang="el-GR" dirty="0"/>
              <a:t>, λόγω του ψύχους.</a:t>
            </a:r>
          </a:p>
        </p:txBody>
      </p:sp>
    </p:spTree>
    <p:extLst>
      <p:ext uri="{BB962C8B-B14F-4D97-AF65-F5344CB8AC3E}">
        <p14:creationId xmlns:p14="http://schemas.microsoft.com/office/powerpoint/2010/main" val="1811398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Μέτρα Προφύλαξης: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♦ </a:t>
            </a:r>
            <a:r>
              <a:rPr lang="el-GR" b="1" dirty="0"/>
              <a:t>Προφύλαξη μόλυνσης από το αίμα:</a:t>
            </a:r>
          </a:p>
          <a:p>
            <a:r>
              <a:rPr lang="el-GR" dirty="0"/>
              <a:t>Οι </a:t>
            </a:r>
            <a:r>
              <a:rPr lang="el-GR" b="1" dirty="0"/>
              <a:t>αιμοδότες και το αίμα </a:t>
            </a:r>
            <a:r>
              <a:rPr lang="el-GR" dirty="0"/>
              <a:t>τους ελέγχονται αυστηρότατα για AIDS. Όμως </a:t>
            </a:r>
            <a:r>
              <a:rPr lang="el-GR" dirty="0" smtClean="0"/>
              <a:t>υπάρχει </a:t>
            </a:r>
            <a:r>
              <a:rPr lang="el-GR" dirty="0"/>
              <a:t>ένα «ανοικτό παράθυρο» όπως λέγεται, όπου δεν ανευρίσκονται </a:t>
            </a:r>
            <a:r>
              <a:rPr lang="el-GR" dirty="0" smtClean="0"/>
              <a:t>αντισώματα του </a:t>
            </a:r>
            <a:r>
              <a:rPr lang="el-GR" dirty="0"/>
              <a:t>ιού στο αίμα και τότε υπάρχει κίνδυνος μετάδοσης. Αυτό το διάστημα (</a:t>
            </a:r>
            <a:r>
              <a:rPr lang="el-GR" dirty="0" smtClean="0"/>
              <a:t>ανοικτό </a:t>
            </a:r>
            <a:r>
              <a:rPr lang="el-GR" dirty="0"/>
              <a:t>παράθυρο) δεν είναι σταθερό. Κυμαίνεται από 20 ημέρες μέχρι 3 μήνες </a:t>
            </a:r>
            <a:r>
              <a:rPr lang="el-GR" dirty="0" smtClean="0"/>
              <a:t>και κατ</a:t>
            </a:r>
            <a:r>
              <a:rPr lang="el-GR" dirty="0"/>
              <a:t>’ άλλους μέχρι 6 μήνες. Στην </a:t>
            </a:r>
            <a:r>
              <a:rPr lang="el-GR" b="1" dirty="0"/>
              <a:t>αιμοδοσία </a:t>
            </a:r>
            <a:r>
              <a:rPr lang="el-GR" dirty="0"/>
              <a:t>χρησιμοποιούνται συσκευές </a:t>
            </a:r>
            <a:r>
              <a:rPr lang="el-GR" dirty="0" smtClean="0"/>
              <a:t>μιας χρήσεως</a:t>
            </a:r>
            <a:r>
              <a:rPr lang="el-GR" dirty="0"/>
              <a:t>. Από το νοσηλευτικό και ιατρικό προσωπικό πρέπει να </a:t>
            </a:r>
            <a:r>
              <a:rPr lang="el-GR" dirty="0" smtClean="0"/>
              <a:t>χρησιμοποιού-νται </a:t>
            </a:r>
            <a:r>
              <a:rPr lang="el-GR" dirty="0"/>
              <a:t>γάντια, μάσκες, γυαλιά.</a:t>
            </a:r>
          </a:p>
          <a:p>
            <a:r>
              <a:rPr lang="el-GR" dirty="0"/>
              <a:t>♦ </a:t>
            </a:r>
            <a:r>
              <a:rPr lang="el-GR" b="1" dirty="0"/>
              <a:t>Η απολύμανση και αποστείρωση καταστρέφει τον ιό.</a:t>
            </a:r>
          </a:p>
          <a:p>
            <a:r>
              <a:rPr lang="el-GR" dirty="0"/>
              <a:t>Ιδιαίτερη προσοχή χρειάζεται στις βελόνες για τρύπημα αφτιών, βελόνες </a:t>
            </a:r>
            <a:r>
              <a:rPr lang="el-GR" dirty="0" smtClean="0"/>
              <a:t>για τατουάζ</a:t>
            </a:r>
            <a:r>
              <a:rPr lang="el-GR" dirty="0"/>
              <a:t>, βελόνες στην αισθητική, ξυριστικά εργαλεία, οδοντόβουρτσες κ.λπ.</a:t>
            </a:r>
          </a:p>
        </p:txBody>
      </p:sp>
    </p:spTree>
    <p:extLst>
      <p:ext uri="{BB962C8B-B14F-4D97-AF65-F5344CB8AC3E}">
        <p14:creationId xmlns:p14="http://schemas.microsoft.com/office/powerpoint/2010/main" val="2591380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Τα νοσήματα, που μεταδίδονται στον άνθρωπο</a:t>
            </a:r>
          </a:p>
          <a:p>
            <a:pPr marL="0" indent="0">
              <a:buNone/>
            </a:pPr>
            <a:r>
              <a:rPr lang="el-GR" dirty="0"/>
              <a:t>μ’ αυτόν τον τρόπο, είναι:</a:t>
            </a:r>
          </a:p>
          <a:p>
            <a:pPr marL="0" indent="0">
              <a:buNone/>
            </a:pPr>
            <a:r>
              <a:rPr lang="el-GR" b="1" dirty="0"/>
              <a:t>1. Βρουκελλώσεις </a:t>
            </a:r>
            <a:r>
              <a:rPr lang="el-GR" dirty="0"/>
              <a:t>με πιο συχνό τον μελιταίο</a:t>
            </a:r>
          </a:p>
          <a:p>
            <a:pPr marL="0" indent="0">
              <a:buNone/>
            </a:pPr>
            <a:r>
              <a:rPr lang="el-GR" dirty="0"/>
              <a:t>πυρετό (αιγοπρόβατα).</a:t>
            </a:r>
          </a:p>
          <a:p>
            <a:pPr marL="0" indent="0">
              <a:buNone/>
            </a:pPr>
            <a:r>
              <a:rPr lang="el-GR" b="1" dirty="0"/>
              <a:t>2. Λεπτοσπείρωση </a:t>
            </a:r>
            <a:r>
              <a:rPr lang="el-GR" dirty="0"/>
              <a:t>(αρουραίοι).</a:t>
            </a:r>
          </a:p>
          <a:p>
            <a:pPr marL="0" indent="0">
              <a:buNone/>
            </a:pPr>
            <a:r>
              <a:rPr lang="el-GR" b="1" dirty="0"/>
              <a:t>3. Λύσσα </a:t>
            </a:r>
            <a:r>
              <a:rPr lang="el-GR" dirty="0"/>
              <a:t>(σκύλος).</a:t>
            </a:r>
          </a:p>
          <a:p>
            <a:pPr marL="0" indent="0">
              <a:buNone/>
            </a:pPr>
            <a:r>
              <a:rPr lang="el-GR" b="1" dirty="0"/>
              <a:t>4. Τοξοπλάσμωση </a:t>
            </a:r>
            <a:r>
              <a:rPr lang="el-GR" dirty="0"/>
              <a:t>(γάτα)</a:t>
            </a:r>
          </a:p>
          <a:p>
            <a:pPr marL="0" indent="0">
              <a:buNone/>
            </a:pPr>
            <a:r>
              <a:rPr lang="el-GR" b="1" dirty="0"/>
              <a:t>5. Εχινόκοκκος ταινία</a:t>
            </a:r>
          </a:p>
          <a:p>
            <a:pPr marL="0" indent="0">
              <a:buNone/>
            </a:pPr>
            <a:r>
              <a:rPr lang="el-GR" dirty="0"/>
              <a:t>(πρόβατο - σκύλος - άνθρωπος).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Λοιμώδη νοσήματα – </a:t>
            </a:r>
            <a:r>
              <a:rPr lang="el-GR" sz="3600" dirty="0" smtClean="0">
                <a:solidFill>
                  <a:srgbClr val="002060"/>
                </a:solidFill>
              </a:rPr>
              <a:t>(</a:t>
            </a:r>
            <a:r>
              <a:rPr lang="el-GR" sz="3600" i="1" u="sng" dirty="0" smtClean="0">
                <a:solidFill>
                  <a:srgbClr val="002060"/>
                </a:solidFill>
              </a:rPr>
              <a:t>Τρόποι μετάδοσης)</a:t>
            </a:r>
            <a:br>
              <a:rPr lang="el-GR" sz="3600" i="1" u="sng" dirty="0" smtClean="0">
                <a:solidFill>
                  <a:srgbClr val="002060"/>
                </a:solidFill>
              </a:rPr>
            </a:br>
            <a:r>
              <a:rPr lang="el-GR" b="1" i="1" u="sng" dirty="0" smtClean="0">
                <a:solidFill>
                  <a:srgbClr val="FF0000"/>
                </a:solidFill>
              </a:rPr>
              <a:t>Νοσήματα που μεταδίδονται από τα ζώα</a:t>
            </a:r>
            <a:br>
              <a:rPr lang="el-GR" b="1" i="1" u="sng" dirty="0" smtClean="0">
                <a:solidFill>
                  <a:srgbClr val="FF0000"/>
                </a:solidFill>
              </a:rPr>
            </a:br>
            <a:r>
              <a:rPr lang="el-GR" b="1" i="1" u="sng" dirty="0" smtClean="0">
                <a:solidFill>
                  <a:srgbClr val="FF0000"/>
                </a:solidFill>
              </a:rPr>
              <a:t/>
            </a:r>
            <a:br>
              <a:rPr lang="el-GR" b="1" i="1" u="sng" dirty="0" smtClean="0">
                <a:solidFill>
                  <a:srgbClr val="FF0000"/>
                </a:solidFill>
              </a:rPr>
            </a:b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731252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l-GR" b="1" u="sng" dirty="0">
                <a:solidFill>
                  <a:srgbClr val="FF0000"/>
                </a:solidFill>
              </a:rPr>
              <a:t>Μέτρα Προφύλαξης για Βρουκελλώσεις</a:t>
            </a:r>
            <a:r>
              <a:rPr lang="el-GR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b="1" dirty="0"/>
              <a:t>Παστερίωση</a:t>
            </a:r>
            <a:r>
              <a:rPr lang="el-GR" dirty="0"/>
              <a:t> γάλακτος και προϊόντων.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b="1" dirty="0"/>
              <a:t>Θανάτωση</a:t>
            </a:r>
            <a:r>
              <a:rPr lang="el-GR" dirty="0"/>
              <a:t> των ζώων, που έχουν προσβληθεί από τη νόσο.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b="1" dirty="0"/>
              <a:t>Καθαριότητα και απολύμανση </a:t>
            </a:r>
            <a:r>
              <a:rPr lang="el-GR" dirty="0"/>
              <a:t>των στάβλων.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b="1" dirty="0"/>
              <a:t>Εμβολιασμός των ζώων</a:t>
            </a:r>
            <a:r>
              <a:rPr lang="el-GR" b="1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b="1" dirty="0" smtClean="0"/>
              <a:t>Συστηματική ιατρική παρακολούθηση των ζώων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09288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l-GR" b="1" dirty="0">
                <a:solidFill>
                  <a:srgbClr val="FF0000"/>
                </a:solidFill>
              </a:rPr>
              <a:t>Μέτρα Προφύλαξης για τη Λεπτοσπείρωση: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Μυοκτονία.</a:t>
            </a:r>
          </a:p>
          <a:p>
            <a:pPr marL="0" indent="0">
              <a:buNone/>
            </a:pPr>
            <a:r>
              <a:rPr lang="el-GR" dirty="0"/>
              <a:t>• Υψηλές ελαστικές μπότες σε επικίνδυνους χώρους (υπόνομοι, χωράφια </a:t>
            </a:r>
            <a:r>
              <a:rPr lang="el-GR" dirty="0" smtClean="0"/>
              <a:t>με νερό).</a:t>
            </a:r>
          </a:p>
          <a:p>
            <a:pPr marL="0" indent="0">
              <a:buNone/>
            </a:pPr>
            <a:r>
              <a:rPr lang="el-GR" dirty="0" smtClean="0"/>
              <a:t>• Απολύμανση του νερού των κολυμβητηρίων.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4572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l-GR" b="1" u="sng" dirty="0">
                <a:solidFill>
                  <a:srgbClr val="FF0000"/>
                </a:solidFill>
              </a:rPr>
              <a:t>Μέτρα Προφύλαξης για τη Λύσσα: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Περιορισμός και παρακολούθηση του ζώου για 15 ημέρες.</a:t>
            </a:r>
          </a:p>
          <a:p>
            <a:pPr marL="0" indent="0">
              <a:buNone/>
            </a:pPr>
            <a:r>
              <a:rPr lang="el-GR" dirty="0"/>
              <a:t>• Καλός καθαρισμός του τραύματος με σαπούνι και νερό και αντισηψία του </a:t>
            </a:r>
            <a:r>
              <a:rPr lang="el-GR" dirty="0" smtClean="0"/>
              <a:t>τραύματος </a:t>
            </a:r>
            <a:r>
              <a:rPr lang="el-GR" dirty="0"/>
              <a:t>(οξυζενέ αντισηπτικά διαλύματα).</a:t>
            </a:r>
          </a:p>
          <a:p>
            <a:pPr marL="0" indent="0">
              <a:buNone/>
            </a:pPr>
            <a:r>
              <a:rPr lang="el-GR" dirty="0"/>
              <a:t>• Λήψη αντιβιοτικών.</a:t>
            </a:r>
          </a:p>
          <a:p>
            <a:pPr marL="0" indent="0">
              <a:buNone/>
            </a:pPr>
            <a:r>
              <a:rPr lang="el-GR" dirty="0"/>
              <a:t>• Σε περίπτωση ασθένειας του ζώου επιβάλλεται αντιλυσσική θεραπεία στον </a:t>
            </a:r>
            <a:r>
              <a:rPr lang="el-GR" dirty="0" smtClean="0"/>
              <a:t>άνθρωπο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• Εμβολιασμός των κατοικίδιων ζώων (σκύλων και γατιών).</a:t>
            </a:r>
          </a:p>
          <a:p>
            <a:pPr marL="0" indent="0">
              <a:buNone/>
            </a:pPr>
            <a:r>
              <a:rPr lang="el-GR" dirty="0"/>
              <a:t>• Περιορισμός και εμβολιασμός των αδέσποτων</a:t>
            </a:r>
          </a:p>
          <a:p>
            <a:pPr marL="0" indent="0">
              <a:buNone/>
            </a:pPr>
            <a:r>
              <a:rPr lang="el-GR" dirty="0"/>
              <a:t>σκύλων και γατιών.</a:t>
            </a:r>
          </a:p>
        </p:txBody>
      </p:sp>
    </p:spTree>
    <p:extLst>
      <p:ext uri="{BB962C8B-B14F-4D97-AF65-F5344CB8AC3E}">
        <p14:creationId xmlns:p14="http://schemas.microsoft.com/office/powerpoint/2010/main" val="1438442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l-GR" b="1" dirty="0">
                <a:solidFill>
                  <a:srgbClr val="FF0000"/>
                </a:solidFill>
              </a:rPr>
              <a:t>Μέτρα Προφύλαξης για την Τοξοπλάσμωση: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Καλό πλύσιμο των λαχανικών και φρούτων.</a:t>
            </a:r>
          </a:p>
          <a:p>
            <a:pPr marL="0" indent="0">
              <a:buNone/>
            </a:pPr>
            <a:r>
              <a:rPr lang="el-GR" dirty="0"/>
              <a:t>• Καλό ψήσιμο του κρέατος.</a:t>
            </a:r>
          </a:p>
          <a:p>
            <a:pPr marL="0" indent="0">
              <a:buNone/>
            </a:pPr>
            <a:r>
              <a:rPr lang="el-GR" dirty="0"/>
              <a:t>• Αποφυγή των ζώων κατά τη διάρκεια της</a:t>
            </a:r>
          </a:p>
          <a:p>
            <a:pPr marL="0" indent="0">
              <a:buNone/>
            </a:pPr>
            <a:r>
              <a:rPr lang="el-GR" dirty="0"/>
              <a:t>εγκυμοσύνης και μηνιαίες συχνές εξετάσεις σε</a:t>
            </a:r>
          </a:p>
          <a:p>
            <a:pPr marL="0" indent="0">
              <a:buNone/>
            </a:pPr>
            <a:r>
              <a:rPr lang="el-GR" dirty="0"/>
              <a:t>περίπτωση επαφής με το ζώο (παρακολούθηση</a:t>
            </a:r>
          </a:p>
          <a:p>
            <a:pPr marL="0" indent="0">
              <a:buNone/>
            </a:pPr>
            <a:r>
              <a:rPr lang="el-GR" dirty="0"/>
              <a:t>τίτλου αντισωμάτων).</a:t>
            </a:r>
          </a:p>
        </p:txBody>
      </p:sp>
    </p:spTree>
    <p:extLst>
      <p:ext uri="{BB962C8B-B14F-4D97-AF65-F5344CB8AC3E}">
        <p14:creationId xmlns:p14="http://schemas.microsoft.com/office/powerpoint/2010/main" val="662215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Μέτρα Προφύλαξης για την Εχινόκοκκο Ταινία: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Θεραπεία των σκύλων.</a:t>
            </a:r>
          </a:p>
          <a:p>
            <a:pPr marL="0" indent="0">
              <a:buNone/>
            </a:pPr>
            <a:r>
              <a:rPr lang="el-GR" dirty="0"/>
              <a:t>• Τα σφάγια να βράζονται, όταν δίνονται στο σκύλο</a:t>
            </a:r>
          </a:p>
          <a:p>
            <a:pPr marL="0" indent="0">
              <a:buNone/>
            </a:pPr>
            <a:r>
              <a:rPr lang="el-GR" dirty="0"/>
              <a:t>ή να θάβονται, όταν απορρίπτονται.</a:t>
            </a:r>
          </a:p>
          <a:p>
            <a:pPr marL="0" indent="0">
              <a:buNone/>
            </a:pPr>
            <a:r>
              <a:rPr lang="el-GR" dirty="0"/>
              <a:t>• Καλό πλύσιμο χεριών, όταν έλθουν σε επαφή με</a:t>
            </a:r>
          </a:p>
          <a:p>
            <a:pPr marL="0" indent="0">
              <a:buNone/>
            </a:pPr>
            <a:r>
              <a:rPr lang="el-GR" dirty="0"/>
              <a:t>σκύλους.</a:t>
            </a:r>
          </a:p>
          <a:p>
            <a:pPr marL="0" indent="0">
              <a:buNone/>
            </a:pPr>
            <a:r>
              <a:rPr lang="el-GR" dirty="0"/>
              <a:t>• Καλό πλύσιμο των λαχανικών και φρούτων.</a:t>
            </a:r>
          </a:p>
        </p:txBody>
      </p:sp>
    </p:spTree>
    <p:extLst>
      <p:ext uri="{BB962C8B-B14F-4D97-AF65-F5344CB8AC3E}">
        <p14:creationId xmlns:p14="http://schemas.microsoft.com/office/powerpoint/2010/main" val="3572963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l-GR" b="1" dirty="0" smtClean="0">
                <a:solidFill>
                  <a:srgbClr val="7030A0"/>
                </a:solidFill>
              </a:rPr>
              <a:t>Υγιεινή των τροφίμων </a:t>
            </a:r>
            <a:r>
              <a:rPr lang="el-GR" sz="3600" b="1" dirty="0" smtClean="0">
                <a:solidFill>
                  <a:srgbClr val="FF0000"/>
                </a:solidFill>
              </a:rPr>
              <a:t>– </a:t>
            </a:r>
            <a:r>
              <a:rPr lang="el-GR" sz="3600" b="1" i="1" dirty="0" smtClean="0">
                <a:solidFill>
                  <a:srgbClr val="FF0000"/>
                </a:solidFill>
              </a:rPr>
              <a:t>αλλοιώσεις τροφίμων (ασθένειες που μεταδίδονται με τα τρόφιμα, υγειονομικά μέτρα προστασίας τροφίμων)</a:t>
            </a:r>
            <a:endParaRPr lang="el-GR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Η υγιεινή των τροφίμων </a:t>
            </a:r>
            <a:r>
              <a:rPr lang="el-GR" dirty="0"/>
              <a:t>έχει μεγάλη σημασία για τη ζωή του ανθρώπου και </a:t>
            </a:r>
            <a:r>
              <a:rPr lang="el-GR" dirty="0" smtClean="0"/>
              <a:t>γενικότερα </a:t>
            </a:r>
            <a:r>
              <a:rPr lang="el-GR" dirty="0"/>
              <a:t>της κοινωνίας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b="1" dirty="0"/>
              <a:t>Αλλοίωση τροφίμων </a:t>
            </a:r>
            <a:r>
              <a:rPr lang="el-GR" dirty="0"/>
              <a:t>θεωρείται η μεταβολή της σύστασης των τροφίμων, με </a:t>
            </a:r>
            <a:r>
              <a:rPr lang="el-GR" dirty="0" smtClean="0"/>
              <a:t>αποτέλεσμα </a:t>
            </a:r>
            <a:r>
              <a:rPr lang="el-GR" dirty="0"/>
              <a:t>να γίνονται ανθυγιεινά και να επηρεάζεται η θρεπτική αξία και η όψη τους.</a:t>
            </a:r>
          </a:p>
          <a:p>
            <a:pPr marL="0" indent="0">
              <a:buNone/>
            </a:pPr>
            <a:r>
              <a:rPr lang="el-GR" dirty="0"/>
              <a:t>Όλα τα τρόφιμα παθαίνουν αλλοιώσεις, άλλα σε γρήγορο ρυθμό, άλλα σε αργό</a:t>
            </a:r>
          </a:p>
          <a:p>
            <a:pPr marL="0" indent="0">
              <a:buNone/>
            </a:pPr>
            <a:r>
              <a:rPr lang="el-GR" dirty="0"/>
              <a:t>και ως εκ τούτου χωρίζονται σε δύο κατηγορίες.</a:t>
            </a:r>
          </a:p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πρώτη κατηγορία </a:t>
            </a:r>
            <a:r>
              <a:rPr lang="el-GR" dirty="0"/>
              <a:t>περιλαμβάνει τα τρόφιμα που αλλοιώνονται γρήγορα,</a:t>
            </a:r>
          </a:p>
          <a:p>
            <a:pPr marL="0" indent="0">
              <a:buNone/>
            </a:pPr>
            <a:r>
              <a:rPr lang="el-GR" dirty="0"/>
              <a:t>όπως ψάρια, κρέας, κοτόπουλα, γάλα, αυγά, φρούτα, λαχανικά. Στα τρόφιμα αυτά</a:t>
            </a:r>
          </a:p>
          <a:p>
            <a:pPr marL="0" indent="0">
              <a:buNone/>
            </a:pPr>
            <a:r>
              <a:rPr lang="el-GR" dirty="0"/>
              <a:t>πρέπει να δίνεται ιδιαίτερη φροντίδα κατά τη συντήρησή τους.</a:t>
            </a:r>
          </a:p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δεύτερη κατηγορία </a:t>
            </a:r>
            <a:r>
              <a:rPr lang="el-GR" dirty="0"/>
              <a:t>περιλαμβάνει τα τρόφιμα που δεν αλλοιώνονται, όπως η</a:t>
            </a:r>
          </a:p>
          <a:p>
            <a:pPr marL="0" indent="0">
              <a:buNone/>
            </a:pPr>
            <a:r>
              <a:rPr lang="el-GR" dirty="0"/>
              <a:t>ζάχαρη, το ρύζι, το αλεύρι, τα φασόλια. Έχουν χαμηλή περιεκτικότητα σε υγρασία</a:t>
            </a:r>
          </a:p>
          <a:p>
            <a:pPr marL="0" indent="0">
              <a:buNone/>
            </a:pPr>
            <a:r>
              <a:rPr lang="el-GR" dirty="0"/>
              <a:t>και διατηρούνται για μεγάλο χρονικό διάστημα.</a:t>
            </a:r>
          </a:p>
        </p:txBody>
      </p:sp>
    </p:spTree>
    <p:extLst>
      <p:ext uri="{BB962C8B-B14F-4D97-AF65-F5344CB8AC3E}">
        <p14:creationId xmlns:p14="http://schemas.microsoft.com/office/powerpoint/2010/main" val="530135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Η αλλοίωση των τροφίμων είναι πολύπλοκο φαινόμενο και για να </a:t>
            </a:r>
            <a:r>
              <a:rPr lang="el-GR" dirty="0" smtClean="0"/>
              <a:t>δημιουργηθεί συμβάλλουν </a:t>
            </a:r>
            <a:r>
              <a:rPr lang="el-GR" dirty="0"/>
              <a:t>πολλοί παράγοντες.</a:t>
            </a:r>
          </a:p>
          <a:p>
            <a:pPr marL="0" indent="0">
              <a:buNone/>
            </a:pPr>
            <a:r>
              <a:rPr lang="el-GR" b="1" dirty="0"/>
              <a:t>Οι παράγοντες </a:t>
            </a:r>
            <a:r>
              <a:rPr lang="el-GR" dirty="0"/>
              <a:t>αυτοί είναι:</a:t>
            </a:r>
          </a:p>
          <a:p>
            <a:pPr marL="0" indent="0">
              <a:buNone/>
            </a:pPr>
            <a:r>
              <a:rPr lang="el-GR" b="1" dirty="0"/>
              <a:t>1. Μικροοργανισμοί.</a:t>
            </a:r>
          </a:p>
          <a:p>
            <a:pPr marL="0" indent="0">
              <a:buNone/>
            </a:pPr>
            <a:r>
              <a:rPr lang="el-GR" dirty="0"/>
              <a:t>Τέτοιοι μικροοργανισμοί είναι τα </a:t>
            </a:r>
            <a:r>
              <a:rPr lang="el-GR" b="1" dirty="0">
                <a:solidFill>
                  <a:srgbClr val="FF0000"/>
                </a:solidFill>
              </a:rPr>
              <a:t>βακτήρια, οι μύκητες και κυρίως οι </a:t>
            </a:r>
            <a:r>
              <a:rPr lang="el-GR" b="1" dirty="0" smtClean="0">
                <a:solidFill>
                  <a:srgbClr val="FF0000"/>
                </a:solidFill>
              </a:rPr>
              <a:t>ζυμομύκητες </a:t>
            </a:r>
            <a:r>
              <a:rPr lang="el-GR" dirty="0"/>
              <a:t>που, όταν βρεθούν </a:t>
            </a:r>
            <a:r>
              <a:rPr lang="el-GR" b="1" dirty="0">
                <a:solidFill>
                  <a:srgbClr val="FF0000"/>
                </a:solidFill>
              </a:rPr>
              <a:t>σε κατάλληλες συνθήκες υγρασίας και θερμοκρασίας, </a:t>
            </a:r>
            <a:r>
              <a:rPr lang="el-GR" b="1" dirty="0" smtClean="0">
                <a:solidFill>
                  <a:srgbClr val="FF0000"/>
                </a:solidFill>
              </a:rPr>
              <a:t>αναπτύσσονται </a:t>
            </a:r>
            <a:r>
              <a:rPr lang="el-GR" dirty="0"/>
              <a:t>και αλλοιώνουν τα τρόφιμα, βλάπτοντας την υγεία του ανθρώπου. </a:t>
            </a:r>
            <a:r>
              <a:rPr lang="el-GR" dirty="0" smtClean="0"/>
              <a:t>Τα </a:t>
            </a:r>
            <a:r>
              <a:rPr lang="el-GR" b="1" dirty="0" smtClean="0"/>
              <a:t>ζωικής </a:t>
            </a:r>
            <a:r>
              <a:rPr lang="el-GR" b="1" dirty="0"/>
              <a:t>προέλευσης τρόφιμα </a:t>
            </a:r>
            <a:r>
              <a:rPr lang="el-GR" dirty="0"/>
              <a:t>και τα προϊόντα τους είναι δυνατόν να </a:t>
            </a:r>
            <a:r>
              <a:rPr lang="el-GR" dirty="0" smtClean="0"/>
              <a:t>μεταφέρουν παθογόνους </a:t>
            </a:r>
            <a:r>
              <a:rPr lang="el-GR" dirty="0"/>
              <a:t>μικροοργανισμούς. Είναι δηλαδή τα ίδια τα ζώα πηγή μόλυνσης </a:t>
            </a:r>
            <a:r>
              <a:rPr lang="el-GR" dirty="0" smtClean="0"/>
              <a:t>και κατ</a:t>
            </a:r>
            <a:r>
              <a:rPr lang="el-GR" dirty="0"/>
              <a:t>’ επέκταση τα τρόφιμα που λαμβάνονται από αυτά. Για παράδειγμα, το γάλα </a:t>
            </a:r>
            <a:r>
              <a:rPr lang="el-GR" dirty="0" smtClean="0"/>
              <a:t>από αιγοπρόβατα </a:t>
            </a:r>
            <a:r>
              <a:rPr lang="el-GR" dirty="0"/>
              <a:t>που πάσχουν από μελιταίο πυρετό περιέχει βρουκέλλες. Τα αυγά </a:t>
            </a:r>
            <a:r>
              <a:rPr lang="el-GR" dirty="0" smtClean="0"/>
              <a:t>που προέρχονται </a:t>
            </a:r>
            <a:r>
              <a:rPr lang="el-GR" dirty="0"/>
              <a:t>από μολυσμένα πουλερικά περιέχουν σαλμονέλλες.</a:t>
            </a:r>
          </a:p>
        </p:txBody>
      </p:sp>
    </p:spTree>
    <p:extLst>
      <p:ext uri="{BB962C8B-B14F-4D97-AF65-F5344CB8AC3E}">
        <p14:creationId xmlns:p14="http://schemas.microsoft.com/office/powerpoint/2010/main" val="4181173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Τα </a:t>
            </a:r>
            <a:r>
              <a:rPr lang="el-GR" b="1" dirty="0"/>
              <a:t>φυτικής προέλευσης τρόφιμα </a:t>
            </a:r>
            <a:r>
              <a:rPr lang="el-GR" dirty="0"/>
              <a:t>μολύνονται από το έδαφος (κοπριά, </a:t>
            </a:r>
            <a:r>
              <a:rPr lang="el-GR" dirty="0" smtClean="0"/>
              <a:t>λιπάσματα </a:t>
            </a:r>
            <a:r>
              <a:rPr lang="el-GR" dirty="0"/>
              <a:t>κ.ά</a:t>
            </a:r>
            <a:r>
              <a:rPr lang="el-GR" dirty="0" smtClean="0"/>
              <a:t>.).</a:t>
            </a:r>
          </a:p>
          <a:p>
            <a:pPr marL="0" indent="0">
              <a:buNone/>
            </a:pPr>
            <a:r>
              <a:rPr lang="el-GR" b="1" dirty="0"/>
              <a:t>2. Η δράση των ενζύμων</a:t>
            </a:r>
          </a:p>
          <a:p>
            <a:pPr marL="0" indent="0">
              <a:buNone/>
            </a:pPr>
            <a:r>
              <a:rPr lang="el-GR" dirty="0"/>
              <a:t>Τα ένζυμα εξακολουθούν να υπάρχουν μετά τη θανάτωση του ζώου ή τη </a:t>
            </a:r>
            <a:r>
              <a:rPr lang="el-GR" dirty="0" smtClean="0"/>
              <a:t>συγκομιδή </a:t>
            </a:r>
            <a:r>
              <a:rPr lang="el-GR" dirty="0"/>
              <a:t>φρούτων και λαχανικών. Στην περίπτωση των φρούτων τα ένζυμα </a:t>
            </a:r>
            <a:r>
              <a:rPr lang="el-GR" dirty="0" smtClean="0"/>
              <a:t>είναι χρήσιμα </a:t>
            </a:r>
            <a:r>
              <a:rPr lang="el-GR" dirty="0"/>
              <a:t>μετά τη συγκομιδή, όταν όμως παραμείνουν για μεγάλο χρονικό διάστημα</a:t>
            </a:r>
            <a:r>
              <a:rPr lang="el-GR" dirty="0" smtClean="0"/>
              <a:t>, τότε </a:t>
            </a:r>
            <a:r>
              <a:rPr lang="el-GR" dirty="0"/>
              <a:t>τα φρούτα υπερωριμάζουν και αλλοιώνονται.</a:t>
            </a:r>
          </a:p>
          <a:p>
            <a:pPr marL="0" indent="0">
              <a:buNone/>
            </a:pPr>
            <a:r>
              <a:rPr lang="el-GR" b="1" dirty="0"/>
              <a:t>3. Η υγρασία</a:t>
            </a:r>
          </a:p>
          <a:p>
            <a:pPr marL="0" indent="0">
              <a:buNone/>
            </a:pPr>
            <a:r>
              <a:rPr lang="el-GR" dirty="0"/>
              <a:t>Όταν η υγρασία στα τρόφιμα είναι μεγάλη, ευνοείται η ανάπτυξη των </a:t>
            </a:r>
            <a:r>
              <a:rPr lang="el-GR" dirty="0" smtClean="0"/>
              <a:t>μικροοργανισμών </a:t>
            </a:r>
            <a:r>
              <a:rPr lang="el-GR" dirty="0"/>
              <a:t>και γι’ αυτό η ξήρανση είναι πατροπαράδοτος τρόπος συντήρησης </a:t>
            </a:r>
            <a:r>
              <a:rPr lang="el-GR" dirty="0" smtClean="0"/>
              <a:t>των τροφίμων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02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Λοιμώδη νοσήματα – </a:t>
            </a:r>
            <a:r>
              <a:rPr lang="el-GR" sz="3600" dirty="0">
                <a:solidFill>
                  <a:srgbClr val="002060"/>
                </a:solidFill>
              </a:rPr>
              <a:t>(</a:t>
            </a:r>
            <a:r>
              <a:rPr lang="el-GR" sz="3600" i="1" u="sng" dirty="0">
                <a:solidFill>
                  <a:srgbClr val="002060"/>
                </a:solidFill>
              </a:rPr>
              <a:t>Τρόποι μετάδοσης)</a:t>
            </a:r>
            <a:br>
              <a:rPr lang="el-GR" sz="3600" i="1" u="sng" dirty="0">
                <a:solidFill>
                  <a:srgbClr val="002060"/>
                </a:solidFill>
              </a:rPr>
            </a:br>
            <a:r>
              <a:rPr lang="el-GR" b="1" i="1" dirty="0">
                <a:solidFill>
                  <a:srgbClr val="FF0000"/>
                </a:solidFill>
              </a:rPr>
              <a:t>Νοσήματα μεταδιδόμενα με τον αέρα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1993392"/>
            <a:ext cx="7909560" cy="4261103"/>
          </a:xfrm>
        </p:spPr>
      </p:pic>
    </p:spTree>
    <p:extLst>
      <p:ext uri="{BB962C8B-B14F-4D97-AF65-F5344CB8AC3E}">
        <p14:creationId xmlns:p14="http://schemas.microsoft.com/office/powerpoint/2010/main" val="3159585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/>
              <a:t>4. Το οξυγόνο της ατμόσφαιρας</a:t>
            </a:r>
          </a:p>
          <a:p>
            <a:pPr marL="0" indent="0">
              <a:buNone/>
            </a:pPr>
            <a:r>
              <a:rPr lang="el-GR" dirty="0"/>
              <a:t>Το οξυγόνο προκαλεί οξείδωση (καταστροφή) των βιταμινών (βιταμίνη C), </a:t>
            </a:r>
            <a:r>
              <a:rPr lang="el-GR" dirty="0" smtClean="0"/>
              <a:t>βοηθά </a:t>
            </a:r>
            <a:r>
              <a:rPr lang="el-GR" dirty="0"/>
              <a:t>στην ανάπτυξη των μικροβίων, με αποτέλεσμα την αλλοίωση του χρωματισμού</a:t>
            </a:r>
          </a:p>
          <a:p>
            <a:pPr marL="0" indent="0">
              <a:buNone/>
            </a:pPr>
            <a:r>
              <a:rPr lang="el-GR" dirty="0"/>
              <a:t>των τροφών και την απόκτηση δυσάρεστης οσμής.</a:t>
            </a:r>
          </a:p>
          <a:p>
            <a:pPr marL="0" indent="0">
              <a:buNone/>
            </a:pPr>
            <a:r>
              <a:rPr lang="el-GR" b="1" dirty="0"/>
              <a:t>5. Θερμοκρασία</a:t>
            </a:r>
          </a:p>
          <a:p>
            <a:pPr marL="0" indent="0">
              <a:buNone/>
            </a:pPr>
            <a:r>
              <a:rPr lang="el-GR" dirty="0"/>
              <a:t>Όσο χαμηλότερη είναι η θερμοκρασία, τόσο περισσότερο αναλλοίωτα μπορούν</a:t>
            </a:r>
          </a:p>
          <a:p>
            <a:pPr marL="0" indent="0">
              <a:buNone/>
            </a:pPr>
            <a:r>
              <a:rPr lang="el-GR" dirty="0"/>
              <a:t>να διατηρηθούν τα τρόφιμα. Η συνηθισμένη θερμοκρασία διατήρησης των τροφί-</a:t>
            </a:r>
          </a:p>
          <a:p>
            <a:pPr marL="0" indent="0">
              <a:buNone/>
            </a:pPr>
            <a:r>
              <a:rPr lang="el-GR" dirty="0"/>
              <a:t>μων στο ψυγείο είναι 0° C έως 4° C. Η υψηλή θερμοκρασία προκαλεί αλλοιώσεις</a:t>
            </a:r>
          </a:p>
          <a:p>
            <a:pPr marL="0" indent="0">
              <a:buNone/>
            </a:pPr>
            <a:r>
              <a:rPr lang="el-GR" dirty="0"/>
              <a:t>στο χρώμα, δυσάρεστες οσμές, καταστροφή βιταμινών (ριβοφλαβίνη στο γάλα)</a:t>
            </a:r>
          </a:p>
          <a:p>
            <a:pPr marL="0" indent="0">
              <a:buNone/>
            </a:pPr>
            <a:r>
              <a:rPr lang="el-GR" dirty="0"/>
              <a:t>ανάπτυξη μικροοργανισμών. Το κρέας και το γάλα είναι τα πιο ευαίσθητα τρόφιμα.</a:t>
            </a:r>
          </a:p>
        </p:txBody>
      </p:sp>
    </p:spTree>
    <p:extLst>
      <p:ext uri="{BB962C8B-B14F-4D97-AF65-F5344CB8AC3E}">
        <p14:creationId xmlns:p14="http://schemas.microsoft.com/office/powerpoint/2010/main" val="152200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6. Τα τρωκτικά και τα έντομα</a:t>
            </a:r>
          </a:p>
          <a:p>
            <a:pPr marL="0" indent="0">
              <a:buNone/>
            </a:pPr>
            <a:r>
              <a:rPr lang="el-GR" dirty="0"/>
              <a:t>Τα έντομα και τα τρωκτικά καταναλώνουν αποθηκευμένα τρόφιμα, τα </a:t>
            </a:r>
            <a:r>
              <a:rPr lang="el-GR" dirty="0" smtClean="0"/>
              <a:t>μολύνουν και </a:t>
            </a:r>
            <a:r>
              <a:rPr lang="el-GR" dirty="0"/>
              <a:t>προκαλούν προβλήματα στην υγεία του ανθρώπου.</a:t>
            </a:r>
          </a:p>
        </p:txBody>
      </p:sp>
    </p:spTree>
    <p:extLst>
      <p:ext uri="{BB962C8B-B14F-4D97-AF65-F5344CB8AC3E}">
        <p14:creationId xmlns:p14="http://schemas.microsoft.com/office/powerpoint/2010/main" val="3904631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ΑΣΘΕΝΕΙΕΣ ΠΟΥ ΜΕΤΑΔΙΔΟΝΤΑΙ ΜΕ ΤΑ ΤΡΟΦΙΜΑ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α. Ασθένειες που έχουν ως αιτία διάφορους μικροοργανισμούς και τις </a:t>
            </a:r>
            <a:r>
              <a:rPr lang="el-GR" b="1" dirty="0" smtClean="0"/>
              <a:t>τοξίνες τους</a:t>
            </a:r>
            <a:r>
              <a:rPr lang="el-GR" b="1" dirty="0"/>
              <a:t>. </a:t>
            </a:r>
            <a:r>
              <a:rPr lang="el-GR" dirty="0"/>
              <a:t>Οι μικροοργανισμοί και οι τοξίνες τους αλλοιώνουν τη σύσταση των </a:t>
            </a:r>
            <a:r>
              <a:rPr lang="el-GR" dirty="0" smtClean="0"/>
              <a:t>τροφίμων </a:t>
            </a:r>
            <a:r>
              <a:rPr lang="el-GR" dirty="0"/>
              <a:t>και προκαλούν λοιμώξεις (σταφυλόκοκκος, κλωστηρίδιο της </a:t>
            </a:r>
            <a:r>
              <a:rPr lang="el-GR" dirty="0" smtClean="0"/>
              <a:t>αλλαντιάσεως </a:t>
            </a:r>
            <a:r>
              <a:rPr lang="el-GR" dirty="0"/>
              <a:t>κ.ά.).</a:t>
            </a:r>
          </a:p>
          <a:p>
            <a:pPr marL="0" indent="0">
              <a:buNone/>
            </a:pPr>
            <a:r>
              <a:rPr lang="el-GR" b="1" dirty="0"/>
              <a:t>β. Ασθένειες που οφείλονται σε δηλητηριώδεις ουσίες οι οποίες υπάρχουν </a:t>
            </a:r>
            <a:r>
              <a:rPr lang="el-GR" b="1" dirty="0" smtClean="0"/>
              <a:t>στα ίδια </a:t>
            </a:r>
            <a:r>
              <a:rPr lang="el-GR" b="1" dirty="0"/>
              <a:t>τα τρόφιμα. </a:t>
            </a:r>
            <a:r>
              <a:rPr lang="el-GR" dirty="0"/>
              <a:t>Παράδειγμα αποτελούν οι δηλητηριάσεις με ορισμένα </a:t>
            </a:r>
            <a:r>
              <a:rPr lang="el-GR" dirty="0" smtClean="0"/>
              <a:t>είδη μανιταριών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9901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ΠΡΟΣΘΕΤΑ - ΕΝΤΟΜΟΚΤΟΝΑ - ΠΑΡΑΣΙΤΟΚΤΟΝΑ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Η πρόοδος της επιστήμης και της τεχνολογίας συνετέλεσε στη μείωση των </a:t>
            </a:r>
            <a:r>
              <a:rPr lang="el-GR" dirty="0" smtClean="0"/>
              <a:t>λοιμωδών </a:t>
            </a:r>
            <a:r>
              <a:rPr lang="el-GR" dirty="0"/>
              <a:t>νοσημάτων με την εφαρμογή προληπτικών μέτρων υγιεινής των τροφίμων. </a:t>
            </a:r>
            <a:r>
              <a:rPr lang="el-GR" dirty="0" smtClean="0"/>
              <a:t>Η </a:t>
            </a:r>
            <a:r>
              <a:rPr lang="el-GR" dirty="0"/>
              <a:t>υγεία όμως εξακολουθεί να απειλείται από τη χρησιμοποίηση διαφόρων ουσιών </a:t>
            </a:r>
            <a:r>
              <a:rPr lang="el-GR" dirty="0" smtClean="0"/>
              <a:t>που υπάρχουν </a:t>
            </a:r>
            <a:r>
              <a:rPr lang="el-GR" dirty="0"/>
              <a:t>στα τρόφιμα ως </a:t>
            </a:r>
            <a:r>
              <a:rPr lang="el-GR" b="1" dirty="0"/>
              <a:t>πρόσθετα </a:t>
            </a:r>
            <a:r>
              <a:rPr lang="el-GR" dirty="0"/>
              <a:t>ή από ουσίες που μολύνουν τα τρόφιμα </a:t>
            </a:r>
            <a:r>
              <a:rPr lang="el-GR" dirty="0" smtClean="0"/>
              <a:t>στα διάφορα </a:t>
            </a:r>
            <a:r>
              <a:rPr lang="el-GR" dirty="0"/>
              <a:t>στάδια της τροφικής αλυσίδας. </a:t>
            </a:r>
            <a:r>
              <a:rPr lang="el-GR" b="1" dirty="0">
                <a:solidFill>
                  <a:srgbClr val="FF0000"/>
                </a:solidFill>
              </a:rPr>
              <a:t>Τέτοιες ουσίες είναι τα συντηρητικά </a:t>
            </a:r>
            <a:r>
              <a:rPr lang="el-GR" b="1" dirty="0" smtClean="0">
                <a:solidFill>
                  <a:srgbClr val="FF0000"/>
                </a:solidFill>
              </a:rPr>
              <a:t>στα τρόφιμα</a:t>
            </a:r>
            <a:r>
              <a:rPr lang="el-GR" b="1" dirty="0">
                <a:solidFill>
                  <a:srgbClr val="FF0000"/>
                </a:solidFill>
              </a:rPr>
              <a:t>, τα εντομοκτόνα, παρασιτοκτόνα, ζιζανιοκτόνα, διάφορα μέταλλα (</a:t>
            </a:r>
            <a:r>
              <a:rPr lang="el-GR" b="1" dirty="0" smtClean="0">
                <a:solidFill>
                  <a:srgbClr val="FF0000"/>
                </a:solidFill>
              </a:rPr>
              <a:t>μόλυβδος</a:t>
            </a:r>
            <a:r>
              <a:rPr lang="el-GR" b="1" dirty="0">
                <a:solidFill>
                  <a:srgbClr val="FF0000"/>
                </a:solidFill>
              </a:rPr>
              <a:t>, υδράργυρος) κ.ά.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Η νοθεία των τροφίμων </a:t>
            </a:r>
            <a:r>
              <a:rPr lang="el-GR" dirty="0"/>
              <a:t>σήμερα αποτελεί πρόβλημα δημόσιας υγείας. Το </a:t>
            </a:r>
            <a:r>
              <a:rPr lang="el-GR" dirty="0" smtClean="0"/>
              <a:t>εύκολο </a:t>
            </a:r>
            <a:r>
              <a:rPr lang="el-GR" dirty="0"/>
              <a:t>κέρδος στρέφεται πάντοτε στη νοθεία προϊόντων μεγάλης κατανάλωσης όπως</a:t>
            </a:r>
          </a:p>
          <a:p>
            <a:pPr marL="0" indent="0">
              <a:buNone/>
            </a:pPr>
            <a:r>
              <a:rPr lang="el-GR" dirty="0"/>
              <a:t>το ελαιόλαδο</a:t>
            </a:r>
            <a:r>
              <a:rPr lang="el-GR" b="1" dirty="0">
                <a:solidFill>
                  <a:srgbClr val="FF0000"/>
                </a:solidFill>
              </a:rPr>
              <a:t>. Έχουν συμβεί μαζικές δηλητηριάσεις από νόθευση ελαιόλαδου με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ορυκτέλαια.</a:t>
            </a:r>
          </a:p>
        </p:txBody>
      </p:sp>
    </p:spTree>
    <p:extLst>
      <p:ext uri="{BB962C8B-B14F-4D97-AF65-F5344CB8AC3E}">
        <p14:creationId xmlns:p14="http://schemas.microsoft.com/office/powerpoint/2010/main" val="3860316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ΥΓΕΙΟΝΟΜΙΚΑ ΜΕΤΡΑ ΠΡΟΣΤΑΣΙΑΣ ΤΡΟΦΙΜΩΝ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1. </a:t>
            </a:r>
            <a:r>
              <a:rPr lang="el-GR" dirty="0"/>
              <a:t>Οι </a:t>
            </a:r>
            <a:r>
              <a:rPr lang="el-GR" b="1" dirty="0"/>
              <a:t>ασχολούμενοι</a:t>
            </a:r>
            <a:r>
              <a:rPr lang="el-GR" dirty="0"/>
              <a:t> με τα τρόφιμα πρέπει να είναι υγιείς και </a:t>
            </a:r>
            <a:r>
              <a:rPr lang="el-GR" dirty="0">
                <a:solidFill>
                  <a:srgbClr val="FF0000"/>
                </a:solidFill>
              </a:rPr>
              <a:t>να τηρούν τους </a:t>
            </a:r>
            <a:r>
              <a:rPr lang="el-GR" dirty="0" smtClean="0">
                <a:solidFill>
                  <a:srgbClr val="FF0000"/>
                </a:solidFill>
              </a:rPr>
              <a:t>κανόνες </a:t>
            </a:r>
            <a:r>
              <a:rPr lang="el-GR" dirty="0">
                <a:solidFill>
                  <a:srgbClr val="FF0000"/>
                </a:solidFill>
              </a:rPr>
              <a:t>υγιεινής.</a:t>
            </a:r>
          </a:p>
          <a:p>
            <a:pPr marL="0" indent="0">
              <a:buNone/>
            </a:pPr>
            <a:r>
              <a:rPr lang="el-GR" b="1" dirty="0"/>
              <a:t>2. </a:t>
            </a:r>
            <a:r>
              <a:rPr lang="el-GR" b="1" dirty="0">
                <a:solidFill>
                  <a:srgbClr val="FF0000"/>
                </a:solidFill>
              </a:rPr>
              <a:t>Ασφαλής παραγωγή τροφίμων </a:t>
            </a:r>
            <a:r>
              <a:rPr lang="el-GR" dirty="0"/>
              <a:t>(ζωοτροφές, σφάγια, ψάρια, άλευρα, λαχανικά</a:t>
            </a:r>
            <a:r>
              <a:rPr lang="el-GR" dirty="0" smtClean="0"/>
              <a:t>, γαλακτοκομικά </a:t>
            </a:r>
            <a:r>
              <a:rPr lang="el-GR" dirty="0"/>
              <a:t>προϊόντα). Πρέπει να είναι απαλλαγμένα από </a:t>
            </a:r>
            <a:r>
              <a:rPr lang="el-GR" dirty="0" smtClean="0"/>
              <a:t>μικροοργανισμούς</a:t>
            </a:r>
            <a:r>
              <a:rPr lang="el-GR" dirty="0"/>
              <a:t>, να μην είναι σάπια, </a:t>
            </a:r>
            <a:r>
              <a:rPr lang="el-GR" dirty="0" smtClean="0"/>
              <a:t>μουχλιασμένα </a:t>
            </a:r>
            <a:r>
              <a:rPr lang="el-GR" dirty="0"/>
              <a:t>και αλλοιωμένα.</a:t>
            </a:r>
          </a:p>
          <a:p>
            <a:pPr marL="0" indent="0">
              <a:buNone/>
            </a:pPr>
            <a:r>
              <a:rPr lang="el-GR" b="1" dirty="0"/>
              <a:t>3. </a:t>
            </a:r>
            <a:r>
              <a:rPr lang="el-GR" b="1" dirty="0">
                <a:solidFill>
                  <a:srgbClr val="FF0000"/>
                </a:solidFill>
              </a:rPr>
              <a:t>Σωστή συντήρηση </a:t>
            </a:r>
            <a:r>
              <a:rPr lang="el-GR" dirty="0"/>
              <a:t>και διατήρηση των τροφίμων με απλή ψύξη, κατάψυξη, </a:t>
            </a:r>
            <a:r>
              <a:rPr lang="el-GR" dirty="0" smtClean="0"/>
              <a:t>παστερίωση</a:t>
            </a:r>
            <a:r>
              <a:rPr lang="el-GR" dirty="0"/>
              <a:t>, αποστείρωση, ξήρανση, ακτινοβολία, ανάλογα πάντα με τη φύση </a:t>
            </a:r>
            <a:r>
              <a:rPr lang="el-GR" dirty="0" smtClean="0"/>
              <a:t>των τροφίμων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b="1" dirty="0"/>
              <a:t>4. </a:t>
            </a:r>
            <a:r>
              <a:rPr lang="el-GR" b="1" dirty="0">
                <a:solidFill>
                  <a:srgbClr val="FF0000"/>
                </a:solidFill>
              </a:rPr>
              <a:t>Κατάλληλοι χώροι αποθήκευσης </a:t>
            </a:r>
            <a:r>
              <a:rPr lang="el-GR" dirty="0"/>
              <a:t>των τροφίμων.</a:t>
            </a:r>
          </a:p>
          <a:p>
            <a:pPr marL="0" indent="0">
              <a:buNone/>
            </a:pPr>
            <a:r>
              <a:rPr lang="el-GR" b="1" dirty="0"/>
              <a:t>5. </a:t>
            </a:r>
            <a:r>
              <a:rPr lang="el-GR" b="1" dirty="0">
                <a:solidFill>
                  <a:srgbClr val="FF0000"/>
                </a:solidFill>
              </a:rPr>
              <a:t>Σχολαστική καθαριότητα στις επιφάνειες εργασίας, στα σκεύη, στις </a:t>
            </a:r>
            <a:r>
              <a:rPr lang="el-GR" b="1" dirty="0" smtClean="0">
                <a:solidFill>
                  <a:srgbClr val="FF0000"/>
                </a:solidFill>
              </a:rPr>
              <a:t>πετσέτες και </a:t>
            </a:r>
            <a:r>
              <a:rPr lang="el-GR" b="1" dirty="0">
                <a:solidFill>
                  <a:srgbClr val="FF0000"/>
                </a:solidFill>
              </a:rPr>
              <a:t>στους χώρους εργασίας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b="1" dirty="0"/>
              <a:t>6. </a:t>
            </a:r>
            <a:r>
              <a:rPr lang="el-GR" b="1" dirty="0">
                <a:solidFill>
                  <a:srgbClr val="FF0000"/>
                </a:solidFill>
              </a:rPr>
              <a:t>Προστασία των τροφίμων από έντομα, τρωκτικά και άλλα ζώα.</a:t>
            </a:r>
          </a:p>
          <a:p>
            <a:pPr marL="0" indent="0">
              <a:buNone/>
            </a:pPr>
            <a:r>
              <a:rPr lang="el-GR" b="1" dirty="0"/>
              <a:t>7. </a:t>
            </a:r>
            <a:r>
              <a:rPr lang="el-GR" b="1" dirty="0">
                <a:solidFill>
                  <a:srgbClr val="FF0000"/>
                </a:solidFill>
              </a:rPr>
              <a:t>Τα απορρίμματα να φυλάσσονται σε κάδους με σκέπαστρο και έξω από τους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χώρους εργασίας.</a:t>
            </a:r>
          </a:p>
        </p:txBody>
      </p:sp>
    </p:spTree>
    <p:extLst>
      <p:ext uri="{BB962C8B-B14F-4D97-AF65-F5344CB8AC3E}">
        <p14:creationId xmlns:p14="http://schemas.microsoft.com/office/powerpoint/2010/main" val="2010022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ΟΙ ΔΕΚΑ ΧΡΥΣΟΙ ΚΑΝΟΝΕΣ ΤΟΥ Π.Ο.Υ. ΓΙΑ ΤΗΝ </a:t>
            </a:r>
            <a:r>
              <a:rPr lang="el-GR" b="1" dirty="0" smtClean="0">
                <a:solidFill>
                  <a:srgbClr val="FF0000"/>
                </a:solidFill>
              </a:rPr>
              <a:t>ΑΣΦΑΛΗ ΠΡΟΕΤΟΙΜΑΣΙΑ </a:t>
            </a:r>
            <a:r>
              <a:rPr lang="el-GR" b="1" dirty="0">
                <a:solidFill>
                  <a:srgbClr val="FF0000"/>
                </a:solidFill>
              </a:rPr>
              <a:t>ΤΩΝ ΤΡΟΦΙΜΩΝ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1. Επιλέξτε τρόφιμα που έχουν ασφαλή προετοιμασία</a:t>
            </a:r>
            <a:r>
              <a:rPr lang="el-GR" dirty="0"/>
              <a:t>. Για παράδειγμα αγοράστε,</a:t>
            </a:r>
          </a:p>
          <a:p>
            <a:pPr marL="0" indent="0">
              <a:buNone/>
            </a:pPr>
            <a:r>
              <a:rPr lang="el-GR" dirty="0"/>
              <a:t>αν έχετε αμφιβολία, παστεριωμένο γάλα αντί για νωπό.</a:t>
            </a:r>
          </a:p>
          <a:p>
            <a:pPr marL="0" indent="0">
              <a:buNone/>
            </a:pPr>
            <a:r>
              <a:rPr lang="el-GR" b="1" dirty="0"/>
              <a:t>2. Μαγειρέψτε καλά τα τρόφιμα</a:t>
            </a:r>
            <a:r>
              <a:rPr lang="el-GR" dirty="0"/>
              <a:t>, ιδιαίτερα τα κοτόπουλα, τα ερυθρά κρέατα και το</a:t>
            </a:r>
          </a:p>
          <a:p>
            <a:pPr marL="0" indent="0">
              <a:buNone/>
            </a:pPr>
            <a:r>
              <a:rPr lang="el-GR" dirty="0"/>
              <a:t>γάλα. Υπάρχει περίπτωση να είναι μολυσμένα με μικροοργανισμούς που προ-</a:t>
            </a:r>
          </a:p>
          <a:p>
            <a:pPr marL="0" indent="0">
              <a:buNone/>
            </a:pPr>
            <a:r>
              <a:rPr lang="el-GR" dirty="0"/>
              <a:t>καλούν λοιμώξεις.</a:t>
            </a:r>
          </a:p>
          <a:p>
            <a:pPr marL="0" indent="0">
              <a:buNone/>
            </a:pPr>
            <a:r>
              <a:rPr lang="el-GR" b="1" dirty="0"/>
              <a:t>3. Καταναλώνετε τα μαγειρεμένα τρόφιμα αμέσως</a:t>
            </a:r>
            <a:r>
              <a:rPr lang="el-GR" dirty="0"/>
              <a:t>. Επειδή στην πράξη είναι δύ-</a:t>
            </a:r>
          </a:p>
          <a:p>
            <a:pPr marL="0" indent="0">
              <a:buNone/>
            </a:pPr>
            <a:r>
              <a:rPr lang="el-GR" dirty="0"/>
              <a:t>σκολο, καλό είναι να </a:t>
            </a:r>
            <a:r>
              <a:rPr lang="el-GR" b="1" dirty="0"/>
              <a:t>μην παραμένουν πάνω από 4-5 ώρες εκτός ψυγείου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b="1" dirty="0"/>
              <a:t>4. </a:t>
            </a:r>
            <a:r>
              <a:rPr lang="el-GR" dirty="0"/>
              <a:t>Διατηρήστε τα μαγειρεμένα τρόφιμα σωστά. Η προετοιμασία του φαγητού εκ</a:t>
            </a:r>
          </a:p>
          <a:p>
            <a:pPr marL="0" indent="0">
              <a:buNone/>
            </a:pPr>
            <a:r>
              <a:rPr lang="el-GR" dirty="0"/>
              <a:t>των προτέρων και η συντήρηση μετά συμβαίνει συχνά. Και γι’ αυτό καλό είναι</a:t>
            </a:r>
          </a:p>
          <a:p>
            <a:pPr marL="0" indent="0">
              <a:buNone/>
            </a:pPr>
            <a:r>
              <a:rPr lang="el-GR" b="1" dirty="0"/>
              <a:t>το φαγητό να συντηρείται ή σε θερμοκρασία μεγαλύτερη από 60°C ή μικρότερη</a:t>
            </a:r>
          </a:p>
          <a:p>
            <a:pPr marL="0" indent="0">
              <a:buNone/>
            </a:pPr>
            <a:r>
              <a:rPr lang="el-GR" b="1" dirty="0"/>
              <a:t>από 10°</a:t>
            </a:r>
            <a:r>
              <a:rPr lang="en-US" b="1" dirty="0"/>
              <a:t>C.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87862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/>
              <a:t>5. Αναθερμάνετε τα μαγειρεμένα τρόφιμα αποτελεσματικά. </a:t>
            </a:r>
            <a:r>
              <a:rPr lang="el-GR" dirty="0"/>
              <a:t>Αποτελεσματική </a:t>
            </a:r>
            <a:r>
              <a:rPr lang="el-GR" dirty="0" smtClean="0"/>
              <a:t>ανα- θέρμανση </a:t>
            </a:r>
            <a:r>
              <a:rPr lang="el-GR" dirty="0"/>
              <a:t>σημαίνει ότι όλα τα μέρη του τροφίμου θα θερμανθούν </a:t>
            </a:r>
            <a:r>
              <a:rPr lang="el-GR" dirty="0" smtClean="0"/>
              <a:t>τουλάχιστον στους </a:t>
            </a:r>
            <a:r>
              <a:rPr lang="el-GR" dirty="0"/>
              <a:t>70°</a:t>
            </a:r>
            <a:r>
              <a:rPr lang="en-US" dirty="0"/>
              <a:t>C.</a:t>
            </a:r>
          </a:p>
          <a:p>
            <a:pPr marL="0" indent="0">
              <a:buNone/>
            </a:pPr>
            <a:r>
              <a:rPr lang="el-GR" b="1" dirty="0"/>
              <a:t>6. </a:t>
            </a:r>
            <a:r>
              <a:rPr lang="el-GR" b="1" dirty="0">
                <a:solidFill>
                  <a:srgbClr val="FF0000"/>
                </a:solidFill>
              </a:rPr>
              <a:t>Αποφεύγετε την επαφή των ωμών τροφίμων με μαγειρεμένα</a:t>
            </a:r>
            <a:r>
              <a:rPr lang="el-GR" dirty="0"/>
              <a:t>. Τα </a:t>
            </a:r>
            <a:r>
              <a:rPr lang="el-GR" dirty="0" smtClean="0"/>
              <a:t>μαγειρεμένα τρόφιμα </a:t>
            </a:r>
            <a:r>
              <a:rPr lang="el-GR" dirty="0"/>
              <a:t>μπορεί να μολυνθούν όταν έλθουν σε επαφή με τα ωμά. Για </a:t>
            </a:r>
            <a:r>
              <a:rPr lang="el-GR" dirty="0" smtClean="0"/>
              <a:t>παράδειγμα</a:t>
            </a:r>
            <a:r>
              <a:rPr lang="el-GR" dirty="0"/>
              <a:t>, όταν το ωμό κοτόπουλο προετοιμάζεται στην ίδια σανίδα με το ίδιο </a:t>
            </a:r>
            <a:r>
              <a:rPr lang="el-GR" dirty="0" smtClean="0"/>
              <a:t>μαχαίρι που </a:t>
            </a:r>
            <a:r>
              <a:rPr lang="el-GR" dirty="0"/>
              <a:t>κόβεται το ψημένο, το ψημένο μολύνεται από τους μικροοργανισμούς </a:t>
            </a:r>
            <a:r>
              <a:rPr lang="el-GR" dirty="0" smtClean="0"/>
              <a:t>που υπάρχουν </a:t>
            </a:r>
            <a:r>
              <a:rPr lang="el-GR" dirty="0"/>
              <a:t>στο ωμό κοτόπουλο.</a:t>
            </a:r>
          </a:p>
          <a:p>
            <a:pPr marL="0" indent="0">
              <a:buNone/>
            </a:pPr>
            <a:r>
              <a:rPr lang="el-GR" b="1" dirty="0"/>
              <a:t>7. </a:t>
            </a:r>
            <a:r>
              <a:rPr lang="el-GR" b="1" dirty="0">
                <a:solidFill>
                  <a:srgbClr val="FF0000"/>
                </a:solidFill>
              </a:rPr>
              <a:t>Πλένετε καλά και συχνά τα χέρια σας πριν ασχοληθείτε με τα τρόφιμα και </a:t>
            </a:r>
            <a:r>
              <a:rPr lang="el-GR" b="1" dirty="0" smtClean="0">
                <a:solidFill>
                  <a:srgbClr val="FF0000"/>
                </a:solidFill>
              </a:rPr>
              <a:t>μην ξεχνάτε </a:t>
            </a:r>
            <a:r>
              <a:rPr lang="el-GR" b="1" dirty="0">
                <a:solidFill>
                  <a:srgbClr val="FF0000"/>
                </a:solidFill>
              </a:rPr>
              <a:t>ότι τα κατοικίδια ζώα (σκύλοι, γάτες, πτηνά κ.λπ.) έχουν </a:t>
            </a:r>
            <a:r>
              <a:rPr lang="el-GR" b="1" dirty="0" smtClean="0">
                <a:solidFill>
                  <a:srgbClr val="FF0000"/>
                </a:solidFill>
              </a:rPr>
              <a:t>επικίνδυνα μικρόβια</a:t>
            </a:r>
            <a:r>
              <a:rPr lang="el-GR" b="1" dirty="0">
                <a:solidFill>
                  <a:srgbClr val="FF0000"/>
                </a:solidFill>
              </a:rPr>
              <a:t>, τα οποία μπορούν μέσω των χεριών να περάσουν στα τρόφιμα.</a:t>
            </a:r>
          </a:p>
          <a:p>
            <a:pPr marL="0" indent="0">
              <a:buNone/>
            </a:pPr>
            <a:r>
              <a:rPr lang="el-GR" b="1" dirty="0"/>
              <a:t>8. </a:t>
            </a:r>
            <a:r>
              <a:rPr lang="el-GR" b="1" dirty="0">
                <a:solidFill>
                  <a:srgbClr val="FF0000"/>
                </a:solidFill>
              </a:rPr>
              <a:t>Διατηρείτε καθαρές όλες τις επιφάνειες της κουζίνας.</a:t>
            </a:r>
          </a:p>
          <a:p>
            <a:pPr marL="0" indent="0">
              <a:buNone/>
            </a:pPr>
            <a:r>
              <a:rPr lang="el-GR" b="1" dirty="0"/>
              <a:t>9. Προστατέψτε τα τρόφιμα από έντομα, τρωκτικά και άλλα ζώα</a:t>
            </a:r>
            <a:r>
              <a:rPr lang="el-GR" dirty="0"/>
              <a:t>. Τα ζώα </a:t>
            </a:r>
            <a:r>
              <a:rPr lang="el-GR" dirty="0" smtClean="0"/>
              <a:t>συχνά είναι </a:t>
            </a:r>
            <a:r>
              <a:rPr lang="el-GR" dirty="0"/>
              <a:t>φορείς παθογόνων μικροοργανισμών, οι οποίοι προκαλούν τροφικές </a:t>
            </a:r>
            <a:r>
              <a:rPr lang="el-GR" dirty="0" smtClean="0"/>
              <a:t>δη λητηριάσεις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b="1" dirty="0"/>
              <a:t>10. Χρησιμοποιείτε κατάλληλο νερό</a:t>
            </a:r>
            <a:r>
              <a:rPr lang="el-GR" dirty="0"/>
              <a:t> και, αν έχετε οποιαδήποτε αμφιβολία, </a:t>
            </a:r>
            <a:r>
              <a:rPr lang="el-GR" dirty="0" smtClean="0"/>
              <a:t>βράστε το </a:t>
            </a:r>
            <a:r>
              <a:rPr lang="el-GR" dirty="0"/>
              <a:t>προτού το χρησιμοποιήσετε.</a:t>
            </a:r>
          </a:p>
        </p:txBody>
      </p:sp>
    </p:spTree>
    <p:extLst>
      <p:ext uri="{BB962C8B-B14F-4D97-AF65-F5344CB8AC3E}">
        <p14:creationId xmlns:p14="http://schemas.microsoft.com/office/powerpoint/2010/main" val="386625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Λοιμώδη νοσήματα – </a:t>
            </a:r>
            <a:r>
              <a:rPr lang="el-GR" sz="3600" dirty="0">
                <a:solidFill>
                  <a:srgbClr val="002060"/>
                </a:solidFill>
              </a:rPr>
              <a:t>(</a:t>
            </a:r>
            <a:r>
              <a:rPr lang="el-GR" sz="3600" i="1" u="sng" dirty="0">
                <a:solidFill>
                  <a:srgbClr val="002060"/>
                </a:solidFill>
              </a:rPr>
              <a:t>Τρόποι μετάδοσης)</a:t>
            </a:r>
            <a:br>
              <a:rPr lang="el-GR" sz="3600" i="1" u="sng" dirty="0">
                <a:solidFill>
                  <a:srgbClr val="002060"/>
                </a:solidFill>
              </a:rPr>
            </a:br>
            <a:r>
              <a:rPr lang="el-GR" b="1" i="1" dirty="0">
                <a:solidFill>
                  <a:srgbClr val="FF0000"/>
                </a:solidFill>
              </a:rPr>
              <a:t>Νοσήματα μεταδιδόμενα με τον αέρα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448" y="1280160"/>
            <a:ext cx="9930383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8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Λοιμώδη νοσήματα – </a:t>
            </a:r>
            <a:r>
              <a:rPr lang="el-GR" sz="3600" dirty="0" smtClean="0">
                <a:solidFill>
                  <a:srgbClr val="002060"/>
                </a:solidFill>
              </a:rPr>
              <a:t>(</a:t>
            </a:r>
            <a:r>
              <a:rPr lang="el-GR" sz="3600" i="1" u="sng" dirty="0" smtClean="0">
                <a:solidFill>
                  <a:srgbClr val="002060"/>
                </a:solidFill>
              </a:rPr>
              <a:t>Τρόποι μετάδοσης)</a:t>
            </a:r>
            <a:br>
              <a:rPr lang="el-GR" sz="3600" i="1" u="sng" dirty="0" smtClean="0">
                <a:solidFill>
                  <a:srgbClr val="002060"/>
                </a:solidFill>
              </a:rPr>
            </a:br>
            <a:r>
              <a:rPr lang="el-GR" b="1" i="1" dirty="0" smtClean="0">
                <a:solidFill>
                  <a:srgbClr val="FF0000"/>
                </a:solidFill>
              </a:rPr>
              <a:t>Νοσήματα μεταδιδόμενα με τον αέρα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dirty="0">
                <a:solidFill>
                  <a:srgbClr val="0070C0"/>
                </a:solidFill>
              </a:rPr>
              <a:t>Μέτρα Προφύλαξης</a:t>
            </a:r>
            <a:r>
              <a:rPr lang="el-GR" b="1" dirty="0"/>
              <a:t>:</a:t>
            </a:r>
          </a:p>
          <a:p>
            <a:r>
              <a:rPr lang="el-GR" dirty="0" smtClean="0"/>
              <a:t> </a:t>
            </a:r>
            <a:r>
              <a:rPr lang="el-GR" b="1" dirty="0"/>
              <a:t>Αποφυγή συνωστισμού </a:t>
            </a:r>
            <a:r>
              <a:rPr lang="el-GR" dirty="0"/>
              <a:t>και </a:t>
            </a:r>
            <a:r>
              <a:rPr lang="el-GR" b="1" dirty="0"/>
              <a:t>καλός αερισμός </a:t>
            </a:r>
            <a:r>
              <a:rPr lang="el-GR" dirty="0"/>
              <a:t>σε κλειστούς χώρους.</a:t>
            </a:r>
          </a:p>
          <a:p>
            <a:r>
              <a:rPr lang="el-GR" dirty="0" smtClean="0"/>
              <a:t> </a:t>
            </a:r>
            <a:r>
              <a:rPr lang="el-GR" dirty="0"/>
              <a:t>Να υπάρχει </a:t>
            </a:r>
            <a:r>
              <a:rPr lang="el-GR" b="1" dirty="0"/>
              <a:t>αρκετή απόσταση μεταξύ των κρεβατιών </a:t>
            </a:r>
            <a:r>
              <a:rPr lang="el-GR" dirty="0"/>
              <a:t>(στρατός, </a:t>
            </a:r>
            <a:r>
              <a:rPr lang="el-GR" dirty="0" smtClean="0"/>
              <a:t>νοσοκομεία κ.λπ</a:t>
            </a:r>
            <a:r>
              <a:rPr lang="el-GR" dirty="0"/>
              <a:t>.).</a:t>
            </a:r>
          </a:p>
          <a:p>
            <a:r>
              <a:rPr lang="el-GR" dirty="0" smtClean="0"/>
              <a:t> </a:t>
            </a:r>
            <a:r>
              <a:rPr lang="el-GR" b="1" dirty="0"/>
              <a:t>Χρήση </a:t>
            </a:r>
            <a:r>
              <a:rPr lang="el-GR" b="1" dirty="0" smtClean="0"/>
              <a:t>μάσκας</a:t>
            </a:r>
            <a:r>
              <a:rPr lang="el-GR" dirty="0" smtClean="0"/>
              <a:t> </a:t>
            </a:r>
            <a:r>
              <a:rPr lang="el-GR" dirty="0"/>
              <a:t>για παρεμπόδιση της μετάδοσης </a:t>
            </a:r>
            <a:r>
              <a:rPr lang="el-GR" dirty="0" smtClean="0"/>
              <a:t>των μικροοργανισμών </a:t>
            </a:r>
            <a:r>
              <a:rPr lang="el-GR" dirty="0"/>
              <a:t>μέσω των σταγονιδίων.</a:t>
            </a:r>
          </a:p>
          <a:p>
            <a:r>
              <a:rPr lang="el-GR" b="1" dirty="0" smtClean="0"/>
              <a:t>Σχολαστική </a:t>
            </a:r>
            <a:r>
              <a:rPr lang="el-GR" b="1" dirty="0"/>
              <a:t>καθαριότητα </a:t>
            </a:r>
            <a:r>
              <a:rPr lang="el-GR" dirty="0"/>
              <a:t>για περιορισμό της σκόνης.</a:t>
            </a:r>
          </a:p>
          <a:p>
            <a:r>
              <a:rPr lang="el-GR" dirty="0" smtClean="0"/>
              <a:t> </a:t>
            </a:r>
            <a:r>
              <a:rPr lang="el-GR" dirty="0"/>
              <a:t>Ανοσοποίηση του πληθυσμού (</a:t>
            </a:r>
            <a:r>
              <a:rPr lang="el-GR" b="1" dirty="0"/>
              <a:t>εμβολιασμός</a:t>
            </a:r>
            <a:r>
              <a:rPr lang="el-GR" dirty="0"/>
              <a:t>).</a:t>
            </a:r>
          </a:p>
          <a:p>
            <a:r>
              <a:rPr lang="el-GR" dirty="0" smtClean="0"/>
              <a:t> </a:t>
            </a:r>
            <a:r>
              <a:rPr lang="el-GR" b="1" dirty="0"/>
              <a:t>Απομόνωση του </a:t>
            </a:r>
            <a:r>
              <a:rPr lang="el-GR" b="1" dirty="0" smtClean="0"/>
              <a:t>ασθενή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95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Λοιμώδη νοσήματα – </a:t>
            </a:r>
            <a:r>
              <a:rPr lang="el-GR" sz="3600" dirty="0">
                <a:solidFill>
                  <a:srgbClr val="002060"/>
                </a:solidFill>
              </a:rPr>
              <a:t>(</a:t>
            </a:r>
            <a:r>
              <a:rPr lang="el-GR" sz="3600" i="1" u="sng" dirty="0">
                <a:solidFill>
                  <a:srgbClr val="002060"/>
                </a:solidFill>
              </a:rPr>
              <a:t>Τρόποι μετάδοσης)</a:t>
            </a:r>
            <a:br>
              <a:rPr lang="el-GR" sz="3600" i="1" u="sng" dirty="0">
                <a:solidFill>
                  <a:srgbClr val="002060"/>
                </a:solidFill>
              </a:rPr>
            </a:br>
            <a:r>
              <a:rPr lang="el-GR" b="1" i="1" dirty="0">
                <a:solidFill>
                  <a:srgbClr val="FF0000"/>
                </a:solidFill>
              </a:rPr>
              <a:t>Νοσήματα μεταδιδόμενα με τον </a:t>
            </a:r>
            <a:r>
              <a:rPr lang="el-GR" b="1" i="1" dirty="0" smtClean="0">
                <a:solidFill>
                  <a:srgbClr val="FF0000"/>
                </a:solidFill>
              </a:rPr>
              <a:t>αέρα</a:t>
            </a:r>
            <a:br>
              <a:rPr lang="el-GR" b="1" i="1" dirty="0" smtClean="0">
                <a:solidFill>
                  <a:srgbClr val="FF0000"/>
                </a:solidFill>
              </a:rPr>
            </a:br>
            <a:r>
              <a:rPr lang="el-GR" b="1" dirty="0"/>
              <a:t>Αερογενώς μεταδιδόμενα νοσήματα</a:t>
            </a:r>
            <a:r>
              <a:rPr lang="en-US" b="1" dirty="0"/>
              <a:t/>
            </a:r>
            <a:br>
              <a:rPr lang="en-US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•</a:t>
            </a:r>
            <a:r>
              <a:rPr lang="el-GR" b="1" i="1" dirty="0" smtClean="0"/>
              <a:t>Φυματίωση				Ανεμοβλογιά</a:t>
            </a:r>
            <a:endParaRPr lang="el-GR" i="1" dirty="0"/>
          </a:p>
          <a:p>
            <a:pPr marL="0" indent="0">
              <a:buNone/>
            </a:pPr>
            <a:r>
              <a:rPr lang="el-GR" i="1" dirty="0"/>
              <a:t>•</a:t>
            </a:r>
            <a:r>
              <a:rPr lang="el-GR" b="1" i="1" dirty="0" smtClean="0"/>
              <a:t>Ιλαρά</a:t>
            </a:r>
          </a:p>
          <a:p>
            <a:pPr marL="0" indent="0">
              <a:buNone/>
            </a:pPr>
            <a:endParaRPr lang="el-GR" b="1" i="1" dirty="0"/>
          </a:p>
          <a:p>
            <a:pPr marL="0" indent="0">
              <a:buNone/>
            </a:pPr>
            <a:endParaRPr lang="el-GR" b="1" i="1" dirty="0" smtClean="0"/>
          </a:p>
          <a:p>
            <a:pPr marL="0" indent="0">
              <a:buNone/>
            </a:pPr>
            <a:endParaRPr lang="el-GR" b="1" i="1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026664"/>
            <a:ext cx="4267200" cy="288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309813"/>
            <a:ext cx="5715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Λοιμώδη νοσήματα – </a:t>
            </a:r>
            <a:r>
              <a:rPr lang="el-GR" sz="3600" dirty="0" smtClean="0">
                <a:solidFill>
                  <a:srgbClr val="002060"/>
                </a:solidFill>
              </a:rPr>
              <a:t>(</a:t>
            </a:r>
            <a:r>
              <a:rPr lang="el-GR" sz="3600" i="1" u="sng" dirty="0" smtClean="0">
                <a:solidFill>
                  <a:srgbClr val="002060"/>
                </a:solidFill>
              </a:rPr>
              <a:t>Τρόποι μετάδοσης)</a:t>
            </a:r>
            <a:br>
              <a:rPr lang="el-GR" sz="3600" i="1" u="sng" dirty="0" smtClean="0">
                <a:solidFill>
                  <a:srgbClr val="002060"/>
                </a:solidFill>
              </a:rPr>
            </a:br>
            <a:r>
              <a:rPr lang="el-GR" b="1" i="1" dirty="0" smtClean="0">
                <a:solidFill>
                  <a:srgbClr val="FF0000"/>
                </a:solidFill>
              </a:rPr>
              <a:t>Νοσήματα μεταδιδόμενα με τον αέρα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/>
              <a:t>Γρίπη</a:t>
            </a:r>
          </a:p>
          <a:p>
            <a:r>
              <a:rPr lang="el-GR" i="1" dirty="0"/>
              <a:t>Η γρίπη οφείλεται στον ιό της γρίπης</a:t>
            </a:r>
            <a:r>
              <a:rPr lang="el-GR" dirty="0"/>
              <a:t>. Υπάρχουν τρία στελέχη (A, Β, C). </a:t>
            </a:r>
            <a:r>
              <a:rPr lang="el-GR" dirty="0" smtClean="0"/>
              <a:t>Μεταδίδεται </a:t>
            </a:r>
            <a:r>
              <a:rPr lang="el-GR" dirty="0"/>
              <a:t>με τα σταγονίδια και έχουν </a:t>
            </a:r>
            <a:r>
              <a:rPr lang="el-GR" b="1" dirty="0"/>
              <a:t>μεγάλη ευαισθησία σ’ αυτήν τα </a:t>
            </a:r>
            <a:r>
              <a:rPr lang="el-GR" b="1" i="1" dirty="0"/>
              <a:t>παιδιά</a:t>
            </a:r>
            <a:r>
              <a:rPr lang="el-GR" b="1" dirty="0"/>
              <a:t>, </a:t>
            </a:r>
            <a:r>
              <a:rPr lang="el-GR" b="1" dirty="0" smtClean="0"/>
              <a:t>οι </a:t>
            </a:r>
            <a:r>
              <a:rPr lang="el-GR" b="1" i="1" dirty="0" smtClean="0"/>
              <a:t>υπερήλικες</a:t>
            </a:r>
            <a:r>
              <a:rPr lang="el-GR" b="1" dirty="0"/>
              <a:t>, οι </a:t>
            </a:r>
            <a:r>
              <a:rPr lang="el-GR" b="1" i="1" dirty="0"/>
              <a:t>καρδιοπαθείς</a:t>
            </a:r>
            <a:r>
              <a:rPr lang="el-GR" b="1" dirty="0"/>
              <a:t>, οι </a:t>
            </a:r>
            <a:r>
              <a:rPr lang="el-GR" b="1" i="1" dirty="0"/>
              <a:t>νεφροπαθείς</a:t>
            </a:r>
            <a:r>
              <a:rPr lang="el-GR" b="1" dirty="0"/>
              <a:t> κ.λπ.</a:t>
            </a:r>
          </a:p>
          <a:p>
            <a:r>
              <a:rPr lang="el-GR" b="1" i="1" dirty="0"/>
              <a:t>Έχει χρόνο επώασης 1-3 ημέρες </a:t>
            </a:r>
            <a:r>
              <a:rPr lang="el-GR" dirty="0"/>
              <a:t>και η </a:t>
            </a:r>
            <a:r>
              <a:rPr lang="el-GR" b="1" dirty="0"/>
              <a:t>περίοδος μεταδοτικότητας είναι 2 </a:t>
            </a:r>
            <a:r>
              <a:rPr lang="el-GR" b="1" dirty="0" smtClean="0"/>
              <a:t>ημέρες πριν </a:t>
            </a:r>
            <a:r>
              <a:rPr lang="el-GR" b="1" dirty="0"/>
              <a:t>την εμφάνιση της νόσου και μια εβδομάδα μετά</a:t>
            </a:r>
            <a:r>
              <a:rPr lang="el-GR" dirty="0"/>
              <a:t>.</a:t>
            </a:r>
          </a:p>
          <a:p>
            <a:r>
              <a:rPr lang="el-GR" dirty="0"/>
              <a:t>Η κλασική γρίπη είναι του Α στελέχους. Αρχίζει απότομα και με έντονα </a:t>
            </a:r>
            <a:r>
              <a:rPr lang="el-GR" dirty="0" smtClean="0"/>
              <a:t>συμπτώματα</a:t>
            </a:r>
            <a:r>
              <a:rPr lang="el-GR" dirty="0"/>
              <a:t>, όπως </a:t>
            </a:r>
            <a:r>
              <a:rPr lang="el-GR" b="1" i="1" dirty="0"/>
              <a:t>υψηλό πυρετό, ρίγη, κακουχία, μυϊκούς πόνους, πόνους στις </a:t>
            </a:r>
            <a:r>
              <a:rPr lang="el-GR" b="1" i="1" dirty="0" smtClean="0"/>
              <a:t>αρθρώσεις </a:t>
            </a:r>
            <a:r>
              <a:rPr lang="el-GR" b="1" i="1" dirty="0"/>
              <a:t>και με συμπτώματα από το αναπνευστικό σύστημα.</a:t>
            </a:r>
          </a:p>
        </p:txBody>
      </p:sp>
    </p:spTree>
    <p:extLst>
      <p:ext uri="{BB962C8B-B14F-4D97-AF65-F5344CB8AC3E}">
        <p14:creationId xmlns:p14="http://schemas.microsoft.com/office/powerpoint/2010/main" val="95582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Λοιμώδη νοσήματα – </a:t>
            </a:r>
            <a:r>
              <a:rPr lang="el-GR" sz="3600" dirty="0" smtClean="0">
                <a:solidFill>
                  <a:srgbClr val="002060"/>
                </a:solidFill>
              </a:rPr>
              <a:t>(</a:t>
            </a:r>
            <a:r>
              <a:rPr lang="el-GR" sz="3600" i="1" u="sng" dirty="0" smtClean="0">
                <a:solidFill>
                  <a:srgbClr val="002060"/>
                </a:solidFill>
              </a:rPr>
              <a:t>Τρόποι μετάδοσης)</a:t>
            </a:r>
            <a:br>
              <a:rPr lang="el-GR" sz="3600" i="1" u="sng" dirty="0" smtClean="0">
                <a:solidFill>
                  <a:srgbClr val="002060"/>
                </a:solidFill>
              </a:rPr>
            </a:br>
            <a:r>
              <a:rPr lang="el-GR" b="1" i="1" dirty="0" smtClean="0">
                <a:solidFill>
                  <a:srgbClr val="FF0000"/>
                </a:solidFill>
              </a:rPr>
              <a:t>Νοσήματα μεταδιδόμενα με ξενιστές ή φορείς</a:t>
            </a:r>
            <a:br>
              <a:rPr lang="el-GR" b="1" i="1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νοσήματα αυτά που μεταδίδονται στον άνθρωπο διαμέσου ξενιστών και φορέων</a:t>
            </a:r>
            <a:r>
              <a:rPr lang="el-GR" dirty="0" smtClean="0"/>
              <a:t>, είναι </a:t>
            </a:r>
            <a:r>
              <a:rPr lang="el-GR" dirty="0"/>
              <a:t>τα εξής: η </a:t>
            </a:r>
            <a:r>
              <a:rPr lang="el-GR" b="1" dirty="0"/>
              <a:t>πανώλη </a:t>
            </a:r>
            <a:r>
              <a:rPr lang="el-GR" dirty="0"/>
              <a:t>(αρουραίοι, ψύλλοι, άνθρωποι), ο </a:t>
            </a:r>
            <a:r>
              <a:rPr lang="el-GR" b="1" dirty="0"/>
              <a:t>εξανθηματικός </a:t>
            </a:r>
            <a:r>
              <a:rPr lang="el-GR" b="1" dirty="0" smtClean="0"/>
              <a:t>τύφος </a:t>
            </a:r>
            <a:r>
              <a:rPr lang="el-GR" dirty="0" smtClean="0"/>
              <a:t>(</a:t>
            </a:r>
            <a:r>
              <a:rPr lang="el-GR" dirty="0"/>
              <a:t>ψείρα), η </a:t>
            </a:r>
            <a:r>
              <a:rPr lang="el-GR" b="1" dirty="0"/>
              <a:t>ελονοσία </a:t>
            </a:r>
            <a:r>
              <a:rPr lang="el-GR" dirty="0"/>
              <a:t>(ανωφελές κουνούπι), ο </a:t>
            </a:r>
            <a:r>
              <a:rPr lang="el-GR" b="1" dirty="0"/>
              <a:t>κίτρινος πυρετός </a:t>
            </a:r>
            <a:r>
              <a:rPr lang="el-GR" dirty="0"/>
              <a:t>(στεγόμυγα), η </a:t>
            </a:r>
            <a:r>
              <a:rPr lang="el-GR" b="1" dirty="0" smtClean="0"/>
              <a:t>λεϊσμανίαση </a:t>
            </a:r>
            <a:r>
              <a:rPr lang="el-GR" dirty="0"/>
              <a:t>(σκνίπα).</a:t>
            </a:r>
          </a:p>
          <a:p>
            <a:r>
              <a:rPr lang="el-GR" dirty="0"/>
              <a:t>Οι ξενιστές και οι φορείς είναι συνήθως </a:t>
            </a:r>
            <a:r>
              <a:rPr lang="el-GR" i="1" dirty="0"/>
              <a:t>έντομα</a:t>
            </a:r>
            <a:r>
              <a:rPr lang="el-GR" dirty="0"/>
              <a:t>, τα οποία </a:t>
            </a:r>
            <a:r>
              <a:rPr lang="el-GR" i="1" dirty="0"/>
              <a:t>μεταβιβάζουν τη νόσο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ανθρώπους </a:t>
            </a:r>
            <a:r>
              <a:rPr lang="el-GR" dirty="0"/>
              <a:t>ή ζώα που πάσχουν, είτε </a:t>
            </a:r>
            <a:r>
              <a:rPr lang="el-GR" i="1" dirty="0"/>
              <a:t>παίρνοντας μέρος στον κύκλο ζωής του </a:t>
            </a:r>
            <a:r>
              <a:rPr lang="el-GR" i="1" dirty="0" smtClean="0"/>
              <a:t>μικροβίου </a:t>
            </a:r>
            <a:r>
              <a:rPr lang="el-GR" dirty="0"/>
              <a:t>(ξενιστές) ή </a:t>
            </a:r>
            <a:r>
              <a:rPr lang="el-GR" i="1" dirty="0"/>
              <a:t>μεταφέροντας μηχανικά το μικρόβιο </a:t>
            </a:r>
            <a:r>
              <a:rPr lang="el-GR" dirty="0"/>
              <a:t>(φορείς).</a:t>
            </a:r>
          </a:p>
        </p:txBody>
      </p:sp>
    </p:spTree>
    <p:extLst>
      <p:ext uri="{BB962C8B-B14F-4D97-AF65-F5344CB8AC3E}">
        <p14:creationId xmlns:p14="http://schemas.microsoft.com/office/powerpoint/2010/main" val="282501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3244</Words>
  <Application>Microsoft Office PowerPoint</Application>
  <PresentationFormat>Widescreen</PresentationFormat>
  <Paragraphs>255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Office Theme</vt:lpstr>
      <vt:lpstr>Υγιεινή - Μικροβιολογία</vt:lpstr>
      <vt:lpstr>Περιεχόμενα</vt:lpstr>
      <vt:lpstr> Λοιμώδη νοσήματα – (Τρόποι μετάδοσης) Νοσήματα μεταδιδόμενα με τον αέρα </vt:lpstr>
      <vt:lpstr>Λοιμώδη νοσήματα – (Τρόποι μετάδοσης) Νοσήματα μεταδιδόμενα με τον αέρα</vt:lpstr>
      <vt:lpstr>Λοιμώδη νοσήματα – (Τρόποι μετάδοσης) Νοσήματα μεταδιδόμενα με τον αέρα</vt:lpstr>
      <vt:lpstr>Λοιμώδη νοσήματα – (Τρόποι μετάδοσης) Νοσήματα μεταδιδόμενα με τον αέρα</vt:lpstr>
      <vt:lpstr>Λοιμώδη νοσήματα – (Τρόποι μετάδοσης) Νοσήματα μεταδιδόμενα με τον αέρα Αερογενώς μεταδιδόμενα νοσήματα </vt:lpstr>
      <vt:lpstr>Λοιμώδη νοσήματα – (Τρόποι μετάδοσης) Νοσήματα μεταδιδόμενα με τον αέρα</vt:lpstr>
      <vt:lpstr> Λοιμώδη νοσήματα – (Τρόποι μετάδοσης) Νοσήματα μεταδιδόμενα με ξενιστές ή φορείς </vt:lpstr>
      <vt:lpstr>PowerPoint Presentation</vt:lpstr>
      <vt:lpstr>Πανώλη</vt:lpstr>
      <vt:lpstr>Νοσήματα μεταδιδόμενα με ξενιστές ή φορείς </vt:lpstr>
      <vt:lpstr> Λοιμώδη νοσήματα – (Τρόποι μετάδοσης) Σεξουαλικώς ματαδιδόμενα νοσήματα (AIDS, Ηπατίτιδα b, c, σύφιλη) </vt:lpstr>
      <vt:lpstr>Σεξουαλικώς ματαδιδόμενα νοσήματα (AIDS, Ηπατίτιδα b, c, σύφιλη)</vt:lpstr>
      <vt:lpstr>Σύφιλη</vt:lpstr>
      <vt:lpstr>Σύφιλη</vt:lpstr>
      <vt:lpstr>Σύφιλη - Μέτρα Προφύλαξης: </vt:lpstr>
      <vt:lpstr>Β. Βλεννόρροια ή Γονοκοκκική ουρηθρίτιδα.</vt:lpstr>
      <vt:lpstr>Βλεννόρροια ή Γονοκοκκική ουρηθρίτιδα</vt:lpstr>
      <vt:lpstr>Βλεννόρροια ή Γονοκοκκική ουρηθρίτιδα</vt:lpstr>
      <vt:lpstr>Ηπατίτιδα Β</vt:lpstr>
      <vt:lpstr>Ηπατίτιδα Β</vt:lpstr>
      <vt:lpstr>Ηπατίτιδα C </vt:lpstr>
      <vt:lpstr>Σύνδρομο Επίκτητης Ανοσοανεπάρκειας (AIDS) </vt:lpstr>
      <vt:lpstr>(AIDS)</vt:lpstr>
      <vt:lpstr>Πώς δεν μεταδίδεται ο ιός του AIDS:</vt:lpstr>
      <vt:lpstr>Εξέλιξη της νόσου:</vt:lpstr>
      <vt:lpstr>Εξέλιξη της νόσου:</vt:lpstr>
      <vt:lpstr>Μέτρα Προφύλαξης:</vt:lpstr>
      <vt:lpstr>Μέτρα Προφύλαξης:</vt:lpstr>
      <vt:lpstr>  Λοιμώδη νοσήματα – (Τρόποι μετάδοσης) Νοσήματα που μεταδίδονται από τα ζώα  </vt:lpstr>
      <vt:lpstr>Μέτρα Προφύλαξης για Βρουκελλώσεις:</vt:lpstr>
      <vt:lpstr>Μέτρα Προφύλαξης για τη Λεπτοσπείρωση:</vt:lpstr>
      <vt:lpstr>Μέτρα Προφύλαξης για τη Λύσσα:</vt:lpstr>
      <vt:lpstr>Μέτρα Προφύλαξης για την Τοξοπλάσμωση:</vt:lpstr>
      <vt:lpstr>Μέτρα Προφύλαξης για την Εχινόκοκκο Ταινία:</vt:lpstr>
      <vt:lpstr>Υγιεινή των τροφίμων – αλλοιώσεις τροφίμων (ασθένειες που μεταδίδονται με τα τρόφιμα, υγειονομικά μέτρα προστασίας τροφίμων)</vt:lpstr>
      <vt:lpstr>PowerPoint Presentation</vt:lpstr>
      <vt:lpstr>PowerPoint Presentation</vt:lpstr>
      <vt:lpstr>PowerPoint Presentation</vt:lpstr>
      <vt:lpstr>PowerPoint Presentation</vt:lpstr>
      <vt:lpstr>ΑΣΘΕΝΕΙΕΣ ΠΟΥ ΜΕΤΑΔΙΔΟΝΤΑΙ ΜΕ ΤΑ ΤΡΟΦΙΜΑ</vt:lpstr>
      <vt:lpstr>ΠΡΟΣΘΕΤΑ - ΕΝΤΟΜΟΚΤΟΝΑ - ΠΑΡΑΣΙΤΟΚΤΟΝΑ</vt:lpstr>
      <vt:lpstr>ΥΓΕΙΟΝΟΜΙΚΑ ΜΕΤΡΑ ΠΡΟΣΤΑΣΙΑΣ ΤΡΟΦΙΜΩΝ</vt:lpstr>
      <vt:lpstr>ΟΙ ΔΕΚΑ ΧΡΥΣΟΙ ΚΑΝΟΝΕΣ ΤΟΥ Π.Ο.Υ. ΓΙΑ ΤΗΝ ΑΣΦΑΛΗ ΠΡΟΕΤΟΙΜΑΣΙΑ ΤΩΝ ΤΡΟΦΙΜΩΝ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 - Μικροβιολογία</dc:title>
  <dc:creator>Microsoft account</dc:creator>
  <cp:lastModifiedBy>Microsoft account</cp:lastModifiedBy>
  <cp:revision>25</cp:revision>
  <dcterms:created xsi:type="dcterms:W3CDTF">2022-11-01T09:04:30Z</dcterms:created>
  <dcterms:modified xsi:type="dcterms:W3CDTF">2022-11-02T09:28:31Z</dcterms:modified>
</cp:coreProperties>
</file>