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l-GR" smtClean="0"/>
              <a:t>Στυλ κύριου τίτλου</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7" name="Date Placeholder 6"/>
          <p:cNvSpPr>
            <a:spLocks noGrp="1"/>
          </p:cNvSpPr>
          <p:nvPr>
            <p:ph type="dt" sz="half" idx="10"/>
          </p:nvPr>
        </p:nvSpPr>
        <p:spPr/>
        <p:txBody>
          <a:bodyPr/>
          <a:lstStyle/>
          <a:p>
            <a:fld id="{BAB86494-7208-4939-A20D-70E98320AD2A}" type="datetimeFigureOut">
              <a:rPr lang="el-GR" smtClean="0"/>
              <a:t>22/11/2024</a:t>
            </a:fld>
            <a:endParaRPr lang="el-GR"/>
          </a:p>
        </p:txBody>
      </p:sp>
      <p:sp>
        <p:nvSpPr>
          <p:cNvPr id="8" name="Slide Number Placeholder 7"/>
          <p:cNvSpPr>
            <a:spLocks noGrp="1"/>
          </p:cNvSpPr>
          <p:nvPr>
            <p:ph type="sldNum" sz="quarter" idx="11"/>
          </p:nvPr>
        </p:nvSpPr>
        <p:spPr/>
        <p:txBody>
          <a:bodyPr/>
          <a:lstStyle/>
          <a:p>
            <a:fld id="{860D5CAF-1EF9-4DD2-9DE6-43E92C94304C}" type="slidenum">
              <a:rPr lang="el-GR" smtClean="0"/>
              <a:t>‹#›</a:t>
            </a:fld>
            <a:endParaRPr lang="el-GR"/>
          </a:p>
        </p:txBody>
      </p:sp>
      <p:sp>
        <p:nvSpPr>
          <p:cNvPr id="9" name="Footer Placeholder 8"/>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BAB86494-7208-4939-A20D-70E98320AD2A}" type="datetimeFigureOut">
              <a:rPr lang="el-GR" smtClean="0"/>
              <a:t>22/11/2024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60D5CAF-1EF9-4DD2-9DE6-43E92C94304C}"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l-GR" smtClean="0"/>
              <a:t>Στυλ κύριου τίτλου</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BAB86494-7208-4939-A20D-70E98320AD2A}" type="datetimeFigureOut">
              <a:rPr lang="el-GR" smtClean="0"/>
              <a:t>22/11/2024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60D5CAF-1EF9-4DD2-9DE6-43E92C94304C}"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AB86494-7208-4939-A20D-70E98320AD2A}" type="datetimeFigureOut">
              <a:rPr lang="el-GR" smtClean="0"/>
              <a:t>22/11/2024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60D5CAF-1EF9-4DD2-9DE6-43E92C94304C}"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l-GR" smtClean="0"/>
              <a:t>Στυλ κύριου τίτλου</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AB86494-7208-4939-A20D-70E98320AD2A}" type="datetimeFigureOut">
              <a:rPr lang="el-GR" smtClean="0"/>
              <a:t>22/11/2024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60D5CAF-1EF9-4DD2-9DE6-43E92C94304C}"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AB86494-7208-4939-A20D-70E98320AD2A}" type="datetimeFigureOut">
              <a:rPr lang="el-GR" smtClean="0"/>
              <a:t>22/11/2024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60D5CAF-1EF9-4DD2-9DE6-43E92C94304C}" type="slidenum">
              <a:rPr lang="el-GR" smtClean="0"/>
              <a:t>‹#›</a:t>
            </a:fld>
            <a:endParaRPr lang="el-GR"/>
          </a:p>
        </p:txBody>
      </p:sp>
      <p:sp>
        <p:nvSpPr>
          <p:cNvPr id="9" name="Title 8"/>
          <p:cNvSpPr>
            <a:spLocks noGrp="1"/>
          </p:cNvSpPr>
          <p:nvPr>
            <p:ph type="title"/>
          </p:nvPr>
        </p:nvSpPr>
        <p:spPr>
          <a:xfrm>
            <a:off x="914400" y="1544715"/>
            <a:ext cx="7315200" cy="1154097"/>
          </a:xfrm>
        </p:spPr>
        <p:txBody>
          <a:bodyPr/>
          <a:lstStyle/>
          <a:p>
            <a:r>
              <a:rPr lang="el-GR" smtClean="0"/>
              <a:t>Στυλ κύριου τίτλου</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7" name="Date Placeholder 6"/>
          <p:cNvSpPr>
            <a:spLocks noGrp="1"/>
          </p:cNvSpPr>
          <p:nvPr>
            <p:ph type="dt" sz="half" idx="10"/>
          </p:nvPr>
        </p:nvSpPr>
        <p:spPr/>
        <p:txBody>
          <a:bodyPr/>
          <a:lstStyle/>
          <a:p>
            <a:fld id="{BAB86494-7208-4939-A20D-70E98320AD2A}" type="datetimeFigureOut">
              <a:rPr lang="el-GR" smtClean="0"/>
              <a:t>22/11/2024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60D5CAF-1EF9-4DD2-9DE6-43E92C94304C}" type="slidenum">
              <a:rPr lang="el-GR" smtClean="0"/>
              <a:t>‹#›</a:t>
            </a:fld>
            <a:endParaRPr lang="el-GR"/>
          </a:p>
        </p:txBody>
      </p:sp>
      <p:sp>
        <p:nvSpPr>
          <p:cNvPr id="10" name="Title 9"/>
          <p:cNvSpPr>
            <a:spLocks noGrp="1"/>
          </p:cNvSpPr>
          <p:nvPr>
            <p:ph type="title"/>
          </p:nvPr>
        </p:nvSpPr>
        <p:spPr>
          <a:xfrm>
            <a:off x="914400" y="1544715"/>
            <a:ext cx="7315200" cy="1154097"/>
          </a:xfrm>
        </p:spPr>
        <p:txBody>
          <a:bodyPr/>
          <a:lstStyle/>
          <a:p>
            <a:r>
              <a:rPr lang="el-GR" smtClean="0"/>
              <a:t>Στυλ κύριου τίτλου</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BAB86494-7208-4939-A20D-70E98320AD2A}" type="datetimeFigureOut">
              <a:rPr lang="el-GR" smtClean="0"/>
              <a:t>22/11/2024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60D5CAF-1EF9-4DD2-9DE6-43E92C94304C}"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86494-7208-4939-A20D-70E98320AD2A}" type="datetimeFigureOut">
              <a:rPr lang="el-GR" smtClean="0"/>
              <a:t>22/11/2024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860D5CAF-1EF9-4DD2-9DE6-43E92C94304C}"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l-GR" smtClean="0"/>
              <a:t>Στυλ κύριου τίτλου</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AB86494-7208-4939-A20D-70E98320AD2A}" type="datetimeFigureOut">
              <a:rPr lang="el-GR" smtClean="0"/>
              <a:t>22/11/2024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60D5CAF-1EF9-4DD2-9DE6-43E92C94304C}"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l-GR" smtClean="0"/>
              <a:t>Στυλ κύριου τίτλου</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AB86494-7208-4939-A20D-70E98320AD2A}" type="datetimeFigureOut">
              <a:rPr lang="el-GR" smtClean="0"/>
              <a:t>22/11/2024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60D5CAF-1EF9-4DD2-9DE6-43E92C94304C}"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BAB86494-7208-4939-A20D-70E98320AD2A}" type="datetimeFigureOut">
              <a:rPr lang="el-GR" smtClean="0"/>
              <a:t>22/11/2024</a:t>
            </a:fld>
            <a:endParaRPr lang="el-GR"/>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860D5CAF-1EF9-4DD2-9DE6-43E92C94304C}" type="slidenum">
              <a:rPr lang="el-GR" smtClean="0"/>
              <a:t>‹#›</a:t>
            </a:fld>
            <a:endParaRPr lang="el-GR"/>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ΥΓΙΕΙΝΗ ΚΑΙ ΑΣΦΑΛΕΙΑ ΤΡΟΦΙΜΩΝ</a:t>
            </a:r>
            <a:endParaRPr lang="el-GR" dirty="0"/>
          </a:p>
        </p:txBody>
      </p:sp>
      <p:sp>
        <p:nvSpPr>
          <p:cNvPr id="3" name="Υπότιτλος 2"/>
          <p:cNvSpPr>
            <a:spLocks noGrp="1"/>
          </p:cNvSpPr>
          <p:nvPr>
            <p:ph type="subTitle" idx="1"/>
          </p:nvPr>
        </p:nvSpPr>
        <p:spPr/>
        <p:txBody>
          <a:bodyPr/>
          <a:lstStyle/>
          <a:p>
            <a:r>
              <a:rPr lang="el-GR" dirty="0" smtClean="0"/>
              <a:t>ΔΙΑΚΙΝΗΣΗ-ΕΠΕΞΕΡΓΑΣΙΑ ΤΡΟΦΙΜΩΝ</a:t>
            </a:r>
            <a:endParaRPr lang="el-GR" dirty="0"/>
          </a:p>
        </p:txBody>
      </p:sp>
    </p:spTree>
    <p:extLst>
      <p:ext uri="{BB962C8B-B14F-4D97-AF65-F5344CB8AC3E}">
        <p14:creationId xmlns:p14="http://schemas.microsoft.com/office/powerpoint/2010/main" val="42025506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normAutofit lnSpcReduction="10000"/>
          </a:bodyPr>
          <a:lstStyle/>
          <a:p>
            <a:r>
              <a:rPr lang="el-GR" dirty="0"/>
              <a:t>ΟΔΗΓΙΕΣ ΚΑΤΑ ΤΗΝ ΠΑΡΑΛΑΒΗ ΤΡΟΦΙΜΩΝ </a:t>
            </a:r>
            <a:endParaRPr lang="el-GR" dirty="0" smtClean="0"/>
          </a:p>
          <a:p>
            <a:r>
              <a:rPr lang="el-GR" dirty="0" smtClean="0"/>
              <a:t> </a:t>
            </a:r>
            <a:r>
              <a:rPr lang="el-GR" dirty="0"/>
              <a:t>Έλεγχος των συνθηκών, του μέσου μεταφοράς και του οδηγού του οχήματος, εάν είναι σε ικανοποιητικά καθαρή κατάσταση. </a:t>
            </a:r>
            <a:endParaRPr lang="el-GR" dirty="0" smtClean="0"/>
          </a:p>
          <a:p>
            <a:r>
              <a:rPr lang="el-GR" dirty="0" smtClean="0"/>
              <a:t> </a:t>
            </a:r>
            <a:r>
              <a:rPr lang="el-GR" dirty="0"/>
              <a:t>Ανάγνωση πάντα της ετικέτας του τροφίμου ή της σήμανσης του τροφίμου πάνω στη συσκευασία. </a:t>
            </a:r>
            <a:endParaRPr lang="el-GR" dirty="0" smtClean="0"/>
          </a:p>
          <a:p>
            <a:r>
              <a:rPr lang="el-GR" dirty="0" smtClean="0"/>
              <a:t> </a:t>
            </a:r>
            <a:r>
              <a:rPr lang="el-GR" dirty="0"/>
              <a:t>Αναφορά στον προϊστάμενο για οτιδήποτε δεν τηρείται από τα παραπάνω αναφερόμενα. </a:t>
            </a:r>
            <a:endParaRPr lang="el-GR" dirty="0" smtClean="0"/>
          </a:p>
          <a:p>
            <a:r>
              <a:rPr lang="el-GR" dirty="0" smtClean="0"/>
              <a:t> </a:t>
            </a:r>
            <a:r>
              <a:rPr lang="el-GR" dirty="0"/>
              <a:t>Μεταφορά των τροφίμων μετά τον έλεγχο της παραλαβής στους χώρους αποθήκευσής τους εντός 15 λεπτών, ειδικά για τα </a:t>
            </a:r>
            <a:r>
              <a:rPr lang="el-GR" dirty="0" err="1" smtClean="0"/>
              <a:t>ευαλλοίωτα</a:t>
            </a:r>
            <a:r>
              <a:rPr lang="el-GR" dirty="0" smtClean="0"/>
              <a:t> </a:t>
            </a:r>
            <a:r>
              <a:rPr lang="el-GR" dirty="0"/>
              <a:t>τρόφιμα.</a:t>
            </a:r>
            <a:endParaRPr lang="el-GR" dirty="0" smtClean="0"/>
          </a:p>
        </p:txBody>
      </p:sp>
    </p:spTree>
    <p:extLst>
      <p:ext uri="{BB962C8B-B14F-4D97-AF65-F5344CB8AC3E}">
        <p14:creationId xmlns:p14="http://schemas.microsoft.com/office/powerpoint/2010/main" val="3764250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normAutofit/>
          </a:bodyPr>
          <a:lstStyle/>
          <a:p>
            <a:r>
              <a:rPr lang="el-GR" i="1" dirty="0"/>
              <a:t>Αποθήκευση των τροφίμων </a:t>
            </a:r>
            <a:endParaRPr lang="el-GR" i="1" dirty="0" smtClean="0"/>
          </a:p>
          <a:p>
            <a:r>
              <a:rPr lang="el-GR" dirty="0" smtClean="0"/>
              <a:t>Στα </a:t>
            </a:r>
            <a:r>
              <a:rPr lang="el-GR" dirty="0"/>
              <a:t>σημεία πώλησης αμέσως μετά τον έλεγχο παραλαβής τα τρόφιμα ανάλογα με τη φύση τους και τις ενδείξεις τους σχετικά με το χρόνο και τις συνθήκες διατήρησής τους μεταφέρονται σε: </a:t>
            </a:r>
            <a:endParaRPr lang="el-GR" dirty="0" smtClean="0"/>
          </a:p>
          <a:p>
            <a:r>
              <a:rPr lang="el-GR" dirty="0" smtClean="0"/>
              <a:t> </a:t>
            </a:r>
            <a:r>
              <a:rPr lang="el-GR" dirty="0"/>
              <a:t>Αποθήκες </a:t>
            </a:r>
            <a:endParaRPr lang="el-GR" dirty="0" smtClean="0"/>
          </a:p>
          <a:p>
            <a:r>
              <a:rPr lang="el-GR" dirty="0" smtClean="0"/>
              <a:t> </a:t>
            </a:r>
            <a:r>
              <a:rPr lang="el-GR" dirty="0"/>
              <a:t>Ψυγεία </a:t>
            </a:r>
            <a:endParaRPr lang="el-GR" dirty="0" smtClean="0"/>
          </a:p>
          <a:p>
            <a:r>
              <a:rPr lang="el-GR" dirty="0" smtClean="0"/>
              <a:t> </a:t>
            </a:r>
            <a:r>
              <a:rPr lang="el-GR" dirty="0"/>
              <a:t>Καταψύξεις</a:t>
            </a:r>
            <a:endParaRPr lang="el-GR" dirty="0" smtClean="0"/>
          </a:p>
        </p:txBody>
      </p:sp>
    </p:spTree>
    <p:extLst>
      <p:ext uri="{BB962C8B-B14F-4D97-AF65-F5344CB8AC3E}">
        <p14:creationId xmlns:p14="http://schemas.microsoft.com/office/powerpoint/2010/main" val="748106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normAutofit fontScale="85000" lnSpcReduction="10000"/>
          </a:bodyPr>
          <a:lstStyle/>
          <a:p>
            <a:r>
              <a:rPr lang="el-GR" dirty="0"/>
              <a:t>Τα τρόφιμα που φυλάσσονται σε αποθήκες μπορούν να συντηρηθούν σε συνθήκες περιβάλλοντος, όπως οι κονσέρβες, τα τρόφιμα και ποτά σε υάλινες ή πλαστικές συσκευασίες, τα αναψυκτικά, τα όσπρια, τα ζυμαρικά, τα άλευρα και λοιπά προϊόντα χωρίς ειδικές απαιτήσεις συγκεκριμένων συνθηκών </a:t>
            </a:r>
            <a:r>
              <a:rPr lang="el-GR" dirty="0" smtClean="0"/>
              <a:t>συντήρησης.</a:t>
            </a:r>
          </a:p>
          <a:p>
            <a:r>
              <a:rPr lang="el-GR" dirty="0" smtClean="0"/>
              <a:t>Τα </a:t>
            </a:r>
            <a:r>
              <a:rPr lang="el-GR" dirty="0"/>
              <a:t>δάπεδα, οι τοίχοι και οι οροφές των αποθηκών τροφίμων είναι κατασκευασμένα από κατάλληλα υλικά βάσει των γενικών όρων εγκρίσεως των εγκαταστάσεων μονάδων επεξεργασίας τροφίμων, σύμφωνα με τη </a:t>
            </a:r>
            <a:r>
              <a:rPr lang="el-GR" dirty="0" smtClean="0"/>
              <a:t>νομοθεσία.</a:t>
            </a:r>
          </a:p>
          <a:p>
            <a:r>
              <a:rPr lang="el-GR" dirty="0" smtClean="0"/>
              <a:t>Οι </a:t>
            </a:r>
            <a:r>
              <a:rPr lang="el-GR" dirty="0"/>
              <a:t>αποθήκες πρέπει να είναι χώροι δροσεροί, χωρίς υγρασία και φωτεινοί. Πρέπει να διατηρούνται πάντα καθαροί, γι’ αυτό το λόγο πρέπει </a:t>
            </a:r>
            <a:r>
              <a:rPr lang="el-GR" dirty="0" smtClean="0"/>
              <a:t>να ληφθεί </a:t>
            </a:r>
            <a:r>
              <a:rPr lang="el-GR" dirty="0"/>
              <a:t>μέριμνα κατά την κατασκευή τους, ώστε να είναι εύκολος και αποτελεσματικός ο καθαρισμός τους, καθώς και οι εργασίες </a:t>
            </a:r>
            <a:r>
              <a:rPr lang="el-GR" dirty="0" err="1"/>
              <a:t>εντομοκτονίας</a:t>
            </a:r>
            <a:r>
              <a:rPr lang="el-GR" dirty="0"/>
              <a:t> και μυοκτονίας</a:t>
            </a:r>
            <a:endParaRPr lang="el-GR" dirty="0" smtClean="0"/>
          </a:p>
        </p:txBody>
      </p:sp>
    </p:spTree>
    <p:extLst>
      <p:ext uri="{BB962C8B-B14F-4D97-AF65-F5344CB8AC3E}">
        <p14:creationId xmlns:p14="http://schemas.microsoft.com/office/powerpoint/2010/main" val="1565879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normAutofit fontScale="92500" lnSpcReduction="20000"/>
          </a:bodyPr>
          <a:lstStyle/>
          <a:p>
            <a:r>
              <a:rPr lang="el-GR" dirty="0"/>
              <a:t>Όλα τα τρόφιμα πρέπει να τοποθετούνται πάνω σε παλέτες ή σε ειδικά διαμορφωμένα ράφια. Δεν πρέπει να αφήνουμε ποτέ τα τρόφιμα απευθείας πάνω στα </a:t>
            </a:r>
            <a:r>
              <a:rPr lang="el-GR" dirty="0" smtClean="0"/>
              <a:t>δάπεδα.</a:t>
            </a:r>
          </a:p>
          <a:p>
            <a:r>
              <a:rPr lang="el-GR" dirty="0" smtClean="0"/>
              <a:t>Η </a:t>
            </a:r>
            <a:r>
              <a:rPr lang="el-GR" dirty="0"/>
              <a:t>θερμοκρασία των αποθηκών για τη συντήρηση των ξηρών τροφίμων πρέπει να κυμαίνεται στους 10-15 °C και, εάν δεν μπορεί να επιτευχθεί η θερμοκρασία αυτή, πρέπει να γίνει εγκατάσταση συστήματος </a:t>
            </a:r>
            <a:r>
              <a:rPr lang="el-GR" dirty="0" smtClean="0"/>
              <a:t>κλιματισμού.</a:t>
            </a:r>
          </a:p>
          <a:p>
            <a:r>
              <a:rPr lang="el-GR" dirty="0" smtClean="0"/>
              <a:t>Οι </a:t>
            </a:r>
            <a:r>
              <a:rPr lang="el-GR" dirty="0"/>
              <a:t>αποθήκες δεν πρέπει να έχουν ανοίγματα και εάν υπάρχουν παράθυρα ή κάποιος φεγγίτης θα πρέπει αυτά να προστατεύονται με </a:t>
            </a:r>
            <a:r>
              <a:rPr lang="el-GR" dirty="0" err="1" smtClean="0"/>
              <a:t>σίτες</a:t>
            </a:r>
            <a:r>
              <a:rPr lang="el-GR" dirty="0" smtClean="0"/>
              <a:t>.</a:t>
            </a:r>
          </a:p>
          <a:p>
            <a:r>
              <a:rPr lang="el-GR" dirty="0" smtClean="0"/>
              <a:t>Στις </a:t>
            </a:r>
            <a:r>
              <a:rPr lang="el-GR" dirty="0"/>
              <a:t>αποθήκες όπου φυλάσσονται τα τρόφιμα δεν επιτρέπεται να αποθηκεύονται διάφορα υλικά καθαρισμού, απορρυπαντικά, απολυμαντικά ή άλλα χημικά μέσα τα οποία πρέπει να αποθηκεύονται σε ξεχωριστό χώρο ελεγχόμενης πρόσβασης.</a:t>
            </a:r>
            <a:endParaRPr lang="el-GR" dirty="0" smtClean="0"/>
          </a:p>
        </p:txBody>
      </p:sp>
    </p:spTree>
    <p:extLst>
      <p:ext uri="{BB962C8B-B14F-4D97-AF65-F5344CB8AC3E}">
        <p14:creationId xmlns:p14="http://schemas.microsoft.com/office/powerpoint/2010/main" val="3496898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normAutofit fontScale="92500" lnSpcReduction="10000"/>
          </a:bodyPr>
          <a:lstStyle/>
          <a:p>
            <a:r>
              <a:rPr lang="el-GR" dirty="0"/>
              <a:t>Η φύλαξη των τροφίμων υπό ψύξη έχει σκοπό την επιβράδυνση ή αδρανοποίηση της ανάπτυξης των μικροοργανισμών που υπάρχουν σε αυτά και τη διατήρησή τους σε χαμηλά </a:t>
            </a:r>
            <a:r>
              <a:rPr lang="el-GR" dirty="0" smtClean="0"/>
              <a:t>επίπεδα.</a:t>
            </a:r>
          </a:p>
          <a:p>
            <a:r>
              <a:rPr lang="el-GR" dirty="0" smtClean="0"/>
              <a:t>Αν </a:t>
            </a:r>
            <a:r>
              <a:rPr lang="el-GR" dirty="0"/>
              <a:t>και τα περισσότερα είδη μικροβίων τα οποία μπορούν να προκαλέσουν τροφική δηλητηρίαση (παθογόνα μικρόβια) είναι δύσκολο να πολλαπλασιαστούν ή να παράγουν τοξικές ουσίες (τοξίνες) σε θερμοκρασία μικρότερη από 5 °C, τα τελευταία χρόνια έχει παρατηρηθεί αύξηση ορισμένων </a:t>
            </a:r>
            <a:r>
              <a:rPr lang="el-GR" dirty="0" err="1"/>
              <a:t>ψυχρότροφων</a:t>
            </a:r>
            <a:r>
              <a:rPr lang="el-GR" dirty="0"/>
              <a:t> παθογόνων βακτηρίων, όπως τα βακτήρια </a:t>
            </a:r>
            <a:r>
              <a:rPr lang="el-GR" dirty="0" err="1"/>
              <a:t>γερσίνια</a:t>
            </a:r>
            <a:r>
              <a:rPr lang="el-GR" dirty="0"/>
              <a:t> (</a:t>
            </a:r>
            <a:r>
              <a:rPr lang="el-GR" dirty="0" err="1"/>
              <a:t>Yersinia</a:t>
            </a:r>
            <a:r>
              <a:rPr lang="el-GR" dirty="0"/>
              <a:t> </a:t>
            </a:r>
            <a:r>
              <a:rPr lang="el-GR" dirty="0" err="1"/>
              <a:t>enterocolitica</a:t>
            </a:r>
            <a:r>
              <a:rPr lang="el-GR" dirty="0"/>
              <a:t>) που αναπτύσσονται στους 1 °C, </a:t>
            </a:r>
            <a:r>
              <a:rPr lang="el-GR" dirty="0" err="1"/>
              <a:t>λιστέρια</a:t>
            </a:r>
            <a:r>
              <a:rPr lang="el-GR" dirty="0"/>
              <a:t> (</a:t>
            </a:r>
            <a:r>
              <a:rPr lang="el-GR" dirty="0" err="1"/>
              <a:t>Listeria</a:t>
            </a:r>
            <a:r>
              <a:rPr lang="el-GR" dirty="0"/>
              <a:t> </a:t>
            </a:r>
            <a:r>
              <a:rPr lang="el-GR" dirty="0" err="1"/>
              <a:t>monocytogenes</a:t>
            </a:r>
            <a:r>
              <a:rPr lang="el-GR" dirty="0"/>
              <a:t>) που αναπτύσσονται στους 0 °C και διαφόρων άλλων μικροοργανισμών που είναι δυνατόν να αναπτύσσονται και κάτω από τους 5 °C.</a:t>
            </a:r>
            <a:endParaRPr lang="el-GR" dirty="0" smtClean="0"/>
          </a:p>
        </p:txBody>
      </p:sp>
    </p:spTree>
    <p:extLst>
      <p:ext uri="{BB962C8B-B14F-4D97-AF65-F5344CB8AC3E}">
        <p14:creationId xmlns:p14="http://schemas.microsoft.com/office/powerpoint/2010/main" val="3482175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normAutofit/>
          </a:bodyPr>
          <a:lstStyle/>
          <a:p>
            <a:r>
              <a:rPr lang="el-GR" dirty="0"/>
              <a:t>Τα ψυγεία πρέπει να λειτουργούν σε ένα εύρος θερμοκρασιών 1 °C μέχρι 4 °C. Η επίτευξη της θερμοκρασίας των ψυκτικών θαλάμων στους 1 °C θεωρείται η ιδανικότερη για την ασφαλή συντήρηση των τροφίμων, μέχρι βέβαια την καθορισμένη ημερομηνία λήξης του </a:t>
            </a:r>
            <a:r>
              <a:rPr lang="el-GR" dirty="0" smtClean="0"/>
              <a:t>προϊόντος.</a:t>
            </a:r>
          </a:p>
          <a:p>
            <a:r>
              <a:rPr lang="el-GR" dirty="0" smtClean="0"/>
              <a:t>Τρόφιμα </a:t>
            </a:r>
            <a:r>
              <a:rPr lang="el-GR" dirty="0"/>
              <a:t>υψηλού κινδύνου, όπως τυριά, γιαούρτι, φρέσκο γάλα, αλλαντικά, αλιεύματα, σάντουιτς, γλυκά κ.ά. πρέπει πάντα να αποθηκεύονται στο ψυγείο σε θερμοκρασία μικρότερη ή κατά το μέγιστο ίση με 5 °C.</a:t>
            </a:r>
            <a:endParaRPr lang="el-GR" dirty="0" smtClean="0"/>
          </a:p>
        </p:txBody>
      </p:sp>
    </p:spTree>
    <p:extLst>
      <p:ext uri="{BB962C8B-B14F-4D97-AF65-F5344CB8AC3E}">
        <p14:creationId xmlns:p14="http://schemas.microsoft.com/office/powerpoint/2010/main" val="2060889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normAutofit/>
          </a:bodyPr>
          <a:lstStyle/>
          <a:p>
            <a:r>
              <a:rPr lang="el-GR" dirty="0"/>
              <a:t>Όλα τα ψυγεία πρέπει να είναι εφοδιασμένα με θερμόμετρο άμεσης ανάγνωσης της θερμοκρασίας και υγρόμετρο για την άμεση μέτρηση της υγρασίας και παράλληλα να διαθέτουν και καταγραφικά αντίστοιχα όργανα. Τα όργανα αυτά καταγραφής της θερμοκρασίας και της υγρασίας των ψυκτικών θαλάμων θα πρέπει να ελέγχονται καθημερινά και ανά τακτά χρονικά διαστήματα την ίδια μέρα για την εξασφάλιση της σωστής λειτουργίας τους. Η επί 24 ώρες καταγραφή της θερμοκρασίας και υγρασίας των ψυκτικών θαλάμων αποθήκευσης-συντήρησης τροφίμων επιβάλλεται επίσης από την εθνική και κοινοτική νομοθεσία.</a:t>
            </a:r>
            <a:endParaRPr lang="el-GR" dirty="0" smtClean="0"/>
          </a:p>
        </p:txBody>
      </p:sp>
    </p:spTree>
    <p:extLst>
      <p:ext uri="{BB962C8B-B14F-4D97-AF65-F5344CB8AC3E}">
        <p14:creationId xmlns:p14="http://schemas.microsoft.com/office/powerpoint/2010/main" val="1123543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normAutofit/>
          </a:bodyPr>
          <a:lstStyle/>
          <a:p>
            <a:r>
              <a:rPr lang="el-GR" dirty="0"/>
              <a:t>Τα τρόφιμα μέσα στα ψυγεία πρέπει να είναι σωστά τοποθετημένα, ποτέ απευθείας στο δάπεδο, πάνω σε καθαρές παλέτες ή ράφια και να γίνεται σωστός εφοδιασμός (γέμισμα) του ψυγείου, καθώς και σωστές εξαγωγές των προϊόντων από τα ψυγεία βάσει της ημερομηνίας παραγωγής και λήξης του προϊόντος. Πρέπει πάντα να τηρείται η διαδικασία </a:t>
            </a:r>
            <a:r>
              <a:rPr lang="el-GR" b="1" dirty="0"/>
              <a:t>FIFO: </a:t>
            </a:r>
            <a:r>
              <a:rPr lang="el-GR" b="1" dirty="0" err="1"/>
              <a:t>First</a:t>
            </a:r>
            <a:r>
              <a:rPr lang="el-GR" b="1" dirty="0"/>
              <a:t> </a:t>
            </a:r>
            <a:r>
              <a:rPr lang="el-GR" b="1" dirty="0" err="1"/>
              <a:t>in</a:t>
            </a:r>
            <a:r>
              <a:rPr lang="el-GR" b="1" dirty="0"/>
              <a:t>-</a:t>
            </a:r>
            <a:r>
              <a:rPr lang="el-GR" b="1" dirty="0" err="1"/>
              <a:t>First</a:t>
            </a:r>
            <a:r>
              <a:rPr lang="el-GR" b="1" dirty="0"/>
              <a:t> </a:t>
            </a:r>
            <a:r>
              <a:rPr lang="el-GR" b="1" dirty="0" err="1"/>
              <a:t>out</a:t>
            </a:r>
            <a:r>
              <a:rPr lang="el-GR" b="1" dirty="0"/>
              <a:t> </a:t>
            </a:r>
            <a:r>
              <a:rPr lang="el-GR" dirty="0"/>
              <a:t>που σημαίνει ότι </a:t>
            </a:r>
            <a:r>
              <a:rPr lang="el-GR" dirty="0" err="1" smtClean="0"/>
              <a:t>ότι</a:t>
            </a:r>
            <a:r>
              <a:rPr lang="el-GR" dirty="0" smtClean="0"/>
              <a:t> </a:t>
            </a:r>
            <a:r>
              <a:rPr lang="el-GR" dirty="0"/>
              <a:t>μπαίνει πρώτο, βγαίνει πάλι πρώτο, ώστε να διασφαλίζεται η σωστή χρήση του προϊόντος μέσα στο χρόνο ζωής του.</a:t>
            </a:r>
            <a:endParaRPr lang="el-GR" dirty="0" smtClean="0"/>
          </a:p>
        </p:txBody>
      </p:sp>
    </p:spTree>
    <p:extLst>
      <p:ext uri="{BB962C8B-B14F-4D97-AF65-F5344CB8AC3E}">
        <p14:creationId xmlns:p14="http://schemas.microsoft.com/office/powerpoint/2010/main" val="2675513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normAutofit/>
          </a:bodyPr>
          <a:lstStyle/>
          <a:p>
            <a:r>
              <a:rPr lang="el-GR" dirty="0"/>
              <a:t>Τα κατεψυγμένα προϊόντα φυλάσσονται σε καταψύκτες συντήρησης τροφίμων που λειτουργούν σε θερμοκρασία χαμηλότερη από τους -18 °C. Τα κατεψυγμένα τρόφιμα διατηρούνται στη θερμοκρασία αυτή για συγκεκριμένο χρονικό διάστημα. Ο χρόνος ελάχιστης </a:t>
            </a:r>
            <a:r>
              <a:rPr lang="el-GR" dirty="0" err="1"/>
              <a:t>διατηρησιμότητας</a:t>
            </a:r>
            <a:r>
              <a:rPr lang="el-GR" dirty="0"/>
              <a:t> που ορίζεται από τον παραγωγό του συγκεκριμένου τροφίμου, καθώς και οι συνθήκες συντήρησης του τροφίμου πρέπει να αναγράφονται ευκρινώς στη συσκευασία του (ενδείξεις στην ετικέτα του).</a:t>
            </a:r>
            <a:endParaRPr lang="el-GR" dirty="0" smtClean="0"/>
          </a:p>
        </p:txBody>
      </p:sp>
    </p:spTree>
    <p:extLst>
      <p:ext uri="{BB962C8B-B14F-4D97-AF65-F5344CB8AC3E}">
        <p14:creationId xmlns:p14="http://schemas.microsoft.com/office/powerpoint/2010/main" val="2526457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normAutofit/>
          </a:bodyPr>
          <a:lstStyle/>
          <a:p>
            <a:r>
              <a:rPr lang="el-GR" dirty="0"/>
              <a:t>Σε θερμοκρασία υψηλότερη των -10 °C, διάφοροι μικροοργανισμοί, ιδιαίτερα ζύμες και μύκητες μπορούν να αρχίσουν να αναπτύσσονται. Ταυτόχρονα λαμβάνουν χώρα διάφορες βιοχημικές αντιδράσεις με αποτέλεσμα την υποβάθμιση των ποιοτικών χαρακτηριστικών του τροφίμου, την αύξηση του μικροβιακού φορτίου και τη μείωση του χρόνου ζωής του προϊόντος.</a:t>
            </a:r>
            <a:endParaRPr lang="el-GR" dirty="0" smtClean="0"/>
          </a:p>
        </p:txBody>
      </p:sp>
    </p:spTree>
    <p:extLst>
      <p:ext uri="{BB962C8B-B14F-4D97-AF65-F5344CB8AC3E}">
        <p14:creationId xmlns:p14="http://schemas.microsoft.com/office/powerpoint/2010/main" val="1492402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lstStyle/>
          <a:p>
            <a:r>
              <a:rPr lang="el-GR" dirty="0"/>
              <a:t>Τα μέσα που χρησιμοποιούνται για τη μεταφορά των τροφίμων από τα σημεία παραγωγής ή αποθήκευσής τους στα σημεία πώλησης πρέπει να είναι κατάλληλα για το σκοπό αυτό και να είναι σχεδιασμένα και κατασκευασμένα από τέτοια υλικά, ώστε ο καθαρισμός τους να είναι πλήρης και εύκολος. </a:t>
            </a:r>
            <a:endParaRPr lang="el-GR" dirty="0" smtClean="0"/>
          </a:p>
          <a:p>
            <a:r>
              <a:rPr lang="el-GR" dirty="0" smtClean="0"/>
              <a:t>Πρέπει </a:t>
            </a:r>
            <a:r>
              <a:rPr lang="el-GR" dirty="0"/>
              <a:t>να καθαρίζονται κάθε φορά πριν μεταφέρουν τρόφιμα, να διατηρούνται καθαρά, και όπου είναι απαραίτητο, να γίνεται απολύμανση ή καταστροφή των παρασίτων.</a:t>
            </a:r>
          </a:p>
        </p:txBody>
      </p:sp>
    </p:spTree>
    <p:extLst>
      <p:ext uri="{BB962C8B-B14F-4D97-AF65-F5344CB8AC3E}">
        <p14:creationId xmlns:p14="http://schemas.microsoft.com/office/powerpoint/2010/main" val="15615388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normAutofit/>
          </a:bodyPr>
          <a:lstStyle/>
          <a:p>
            <a:r>
              <a:rPr lang="el-GR" dirty="0"/>
              <a:t>Η ποιότητα των κατεψυγμένων τροφίμων μπορεί να επηρεαστεί από τα εξής</a:t>
            </a:r>
            <a:r>
              <a:rPr lang="el-GR" dirty="0" smtClean="0"/>
              <a:t>:</a:t>
            </a:r>
          </a:p>
          <a:p>
            <a:r>
              <a:rPr lang="el-GR" dirty="0" smtClean="0"/>
              <a:t> </a:t>
            </a:r>
            <a:r>
              <a:rPr lang="el-GR" dirty="0"/>
              <a:t>όταν η θερμοκρασία του καταψύκτη συντήρησης των τροφίμων δεν είναι αρκετά χαμηλή, σύμφωνα με την απαιτούμενη για τη σωστή συντήρηση του τροφίμου</a:t>
            </a:r>
            <a:r>
              <a:rPr lang="el-GR" dirty="0" smtClean="0"/>
              <a:t>,</a:t>
            </a:r>
          </a:p>
          <a:p>
            <a:r>
              <a:rPr lang="el-GR" dirty="0" smtClean="0"/>
              <a:t> </a:t>
            </a:r>
            <a:r>
              <a:rPr lang="el-GR" dirty="0"/>
              <a:t>όταν συμβεί διακοπή της ψυκτικής αλυσίδας λόγω διακοπής ρεύματος ή άλλους τεχνικούς λόγους και υπάρξει “συναγερμός” για αυτή τη θερμοκρασιακή αλλαγή κατά τη διάρκεια της διακοπής,</a:t>
            </a:r>
            <a:endParaRPr lang="el-GR" dirty="0" smtClean="0"/>
          </a:p>
        </p:txBody>
      </p:sp>
    </p:spTree>
    <p:extLst>
      <p:ext uri="{BB962C8B-B14F-4D97-AF65-F5344CB8AC3E}">
        <p14:creationId xmlns:p14="http://schemas.microsoft.com/office/powerpoint/2010/main" val="8319289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normAutofit/>
          </a:bodyPr>
          <a:lstStyle/>
          <a:p>
            <a:r>
              <a:rPr lang="el-GR" dirty="0"/>
              <a:t>Η ποιότητα των κατεψυγμένων τροφίμων μπορεί να επηρεαστεί από τα εξής</a:t>
            </a:r>
            <a:r>
              <a:rPr lang="el-GR" dirty="0" smtClean="0"/>
              <a:t>:</a:t>
            </a:r>
          </a:p>
          <a:p>
            <a:r>
              <a:rPr lang="el-GR" dirty="0" smtClean="0"/>
              <a:t>όταν </a:t>
            </a:r>
            <a:r>
              <a:rPr lang="el-GR" dirty="0"/>
              <a:t>οι πόρτες των καταψύξεων παραμένουν ανοικτές λόγω κακών χειρισμών του προσωπικού και υπάρχουν μεγάλες διακυμάνσεις και αποκλίσεις από τα επιθυμητά επίπεδα </a:t>
            </a:r>
            <a:r>
              <a:rPr lang="el-GR" dirty="0" smtClean="0"/>
              <a:t>θερμοκρασίας,</a:t>
            </a:r>
          </a:p>
          <a:p>
            <a:r>
              <a:rPr lang="el-GR" dirty="0" smtClean="0"/>
              <a:t>όταν </a:t>
            </a:r>
            <a:r>
              <a:rPr lang="el-GR" dirty="0"/>
              <a:t>κατά τη φόρτωση ή εκφόρτωση των κατεψυγμένων τροφίμων, αυτά παραμένουν για μεγάλο χρονικό διάστημα σε θερμοκρασίες περιβάλλοντος.</a:t>
            </a:r>
            <a:endParaRPr lang="el-GR" dirty="0" smtClean="0"/>
          </a:p>
        </p:txBody>
      </p:sp>
    </p:spTree>
    <p:extLst>
      <p:ext uri="{BB962C8B-B14F-4D97-AF65-F5344CB8AC3E}">
        <p14:creationId xmlns:p14="http://schemas.microsoft.com/office/powerpoint/2010/main" val="40769277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normAutofit/>
          </a:bodyPr>
          <a:lstStyle/>
          <a:p>
            <a:r>
              <a:rPr lang="el-GR" b="1" dirty="0"/>
              <a:t>Τα σημεία πώλησης μπορεί να είναι</a:t>
            </a:r>
            <a:r>
              <a:rPr lang="el-GR" dirty="0"/>
              <a:t>: </a:t>
            </a:r>
            <a:endParaRPr lang="el-GR" dirty="0" smtClean="0"/>
          </a:p>
          <a:p>
            <a:r>
              <a:rPr lang="el-GR" b="1" dirty="0" smtClean="0"/>
              <a:t>Ράφια</a:t>
            </a:r>
            <a:r>
              <a:rPr lang="el-GR" dirty="0"/>
              <a:t>: τα τρόφιμα που τοποθετούνται σε ράφια δεν έχουν απαιτήσεις ειδικών συνθηκών διατήρησης. Τα ράφια αυτά πρέπει να είναι κατασκευασμένα από υλικά που επιτρέπουν τον εύκολο και σωστό καθαρισμό και να έχουν απόσταση από το έδαφος τουλάχιστον 15 εκατοστά.</a:t>
            </a:r>
            <a:endParaRPr lang="el-GR" dirty="0" smtClean="0"/>
          </a:p>
        </p:txBody>
      </p:sp>
    </p:spTree>
    <p:extLst>
      <p:ext uri="{BB962C8B-B14F-4D97-AF65-F5344CB8AC3E}">
        <p14:creationId xmlns:p14="http://schemas.microsoft.com/office/powerpoint/2010/main" val="2428893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normAutofit/>
          </a:bodyPr>
          <a:lstStyle/>
          <a:p>
            <a:r>
              <a:rPr lang="el-GR" b="1" dirty="0"/>
              <a:t>Τα σημεία πώλησης </a:t>
            </a:r>
            <a:r>
              <a:rPr lang="el-GR" b="1" dirty="0" smtClean="0"/>
              <a:t>μπορεί </a:t>
            </a:r>
            <a:r>
              <a:rPr lang="el-GR" b="1" dirty="0"/>
              <a:t>να </a:t>
            </a:r>
            <a:r>
              <a:rPr lang="el-GR" b="1" dirty="0" smtClean="0"/>
              <a:t>είναι</a:t>
            </a:r>
            <a:r>
              <a:rPr lang="el-GR" dirty="0" smtClean="0"/>
              <a:t>:</a:t>
            </a:r>
          </a:p>
          <a:p>
            <a:r>
              <a:rPr lang="el-GR" b="1" dirty="0" smtClean="0"/>
              <a:t>Ψυγεία</a:t>
            </a:r>
            <a:r>
              <a:rPr lang="el-GR" dirty="0"/>
              <a:t>: Στα ψυγεία τοποθετούνται τα </a:t>
            </a:r>
            <a:r>
              <a:rPr lang="el-GR" dirty="0" err="1"/>
              <a:t>ευαλλοίωτα</a:t>
            </a:r>
            <a:r>
              <a:rPr lang="el-GR" dirty="0"/>
              <a:t> τρόφιμα που έχουν ανάγκη διατήρησης σε θερμοκρασίες ψύξης (0 μέχρι 6 °C). Τα ψυγεία, είτε είναι κλειστά, είτε ανοικτές προθήκες με ψύξη, δεν πρέπει να υπερφορτώνονται, ενώ τα προϊόντα πρέπει να βρίσκονται πάντοτε στη σωστή θερμοκρασία ψύξης.</a:t>
            </a:r>
            <a:endParaRPr lang="el-GR" dirty="0" smtClean="0"/>
          </a:p>
        </p:txBody>
      </p:sp>
    </p:spTree>
    <p:extLst>
      <p:ext uri="{BB962C8B-B14F-4D97-AF65-F5344CB8AC3E}">
        <p14:creationId xmlns:p14="http://schemas.microsoft.com/office/powerpoint/2010/main" val="8949907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normAutofit/>
          </a:bodyPr>
          <a:lstStyle/>
          <a:p>
            <a:r>
              <a:rPr lang="el-GR" b="1" dirty="0"/>
              <a:t>Τα σημεία πώλησης </a:t>
            </a:r>
            <a:r>
              <a:rPr lang="el-GR" b="1" dirty="0" smtClean="0"/>
              <a:t>μπορεί </a:t>
            </a:r>
            <a:r>
              <a:rPr lang="el-GR" b="1" dirty="0"/>
              <a:t>να </a:t>
            </a:r>
            <a:r>
              <a:rPr lang="el-GR" b="1" dirty="0" smtClean="0"/>
              <a:t>είναι</a:t>
            </a:r>
            <a:r>
              <a:rPr lang="el-GR" dirty="0" smtClean="0"/>
              <a:t>:</a:t>
            </a:r>
          </a:p>
          <a:p>
            <a:r>
              <a:rPr lang="el-GR" b="1" dirty="0" smtClean="0"/>
              <a:t>Καταψύξεις</a:t>
            </a:r>
            <a:r>
              <a:rPr lang="el-GR" dirty="0"/>
              <a:t>: Στις καταψύξεις τοποθετούνται τα κατεψυγμένα τρόφιμα που έχουν ανάγκη διατήρησης σε θερμοκρασίες μικρότερες των -18°C. Οι καταψύξεις, όπως και τα ψυγεία, είτε είναι κλειστές, είτε είναι ανοικτές προθήκες, δεν πρέπει να υπερφορτώνονται, ενώ τα προϊόντα πρέπει να βρίσκονται πάντοτε στη σωστή θερμοκρασία κατάψυξης.</a:t>
            </a:r>
            <a:endParaRPr lang="el-GR" dirty="0" smtClean="0"/>
          </a:p>
        </p:txBody>
      </p:sp>
    </p:spTree>
    <p:extLst>
      <p:ext uri="{BB962C8B-B14F-4D97-AF65-F5344CB8AC3E}">
        <p14:creationId xmlns:p14="http://schemas.microsoft.com/office/powerpoint/2010/main" val="947117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lstStyle/>
          <a:p>
            <a:r>
              <a:rPr lang="el-GR" dirty="0"/>
              <a:t>Τα προϊόντα που αλλοιώνονται εύκολα (π.χ. γάλα και γαλακτοκομικά προϊόντα, κρέας, πουλερικά, ψάρια κ.ά.) πρέπει να μεταφέρονται με ψυγεία, στα οποία η θερμοκρασία είναι μικρότερη των 6°C. </a:t>
            </a:r>
            <a:endParaRPr lang="el-GR" dirty="0" smtClean="0"/>
          </a:p>
          <a:p>
            <a:r>
              <a:rPr lang="el-GR" dirty="0" smtClean="0"/>
              <a:t>Τα </a:t>
            </a:r>
            <a:r>
              <a:rPr lang="el-GR" dirty="0"/>
              <a:t>κατεψυγμένα προϊόντα (κρέας, ψάρια, πουλερικά, λαχανικά κ.ά.) πρέπει να μεταφέρονται με ψυγεία-καταψύκτες, στα οποία η θερμοκρασία είναι μικρότερη των -18°C.</a:t>
            </a:r>
          </a:p>
        </p:txBody>
      </p:sp>
    </p:spTree>
    <p:extLst>
      <p:ext uri="{BB962C8B-B14F-4D97-AF65-F5344CB8AC3E}">
        <p14:creationId xmlns:p14="http://schemas.microsoft.com/office/powerpoint/2010/main" val="289237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lstStyle/>
          <a:p>
            <a:r>
              <a:rPr lang="el-GR" dirty="0"/>
              <a:t>Τα ψυγεία μεταφοράς πρέπει να βρίσκονται στη σωστή θερμοκρασία ψύξης ή κατάψυξης, πριν τη φόρτωση των προϊόντων. </a:t>
            </a:r>
            <a:endParaRPr lang="el-GR" dirty="0" smtClean="0"/>
          </a:p>
          <a:p>
            <a:r>
              <a:rPr lang="el-GR" dirty="0" smtClean="0"/>
              <a:t>Πρέπει </a:t>
            </a:r>
            <a:r>
              <a:rPr lang="el-GR" dirty="0"/>
              <a:t>επίσης να είναι κατασκευασμένα και εξοπλισμένα κατά τρόπο ώστε να είναι δυνατή η διατήρηση της απαιτούμενης θερμοκρασίας κατά τη διάρκεια της μεταφοράς. </a:t>
            </a:r>
            <a:endParaRPr lang="el-GR" dirty="0" smtClean="0"/>
          </a:p>
          <a:p>
            <a:r>
              <a:rPr lang="el-GR" dirty="0" smtClean="0"/>
              <a:t>Πρέπει </a:t>
            </a:r>
            <a:r>
              <a:rPr lang="el-GR" dirty="0"/>
              <a:t>να φέρουν συσκευή καταγραφής της θερμοκρασίας για τη συνεχή παρακολούθηση και έλεγχο διατήρησης της σωστής θερμοκρασίας μεταφοράς.</a:t>
            </a:r>
          </a:p>
        </p:txBody>
      </p:sp>
    </p:spTree>
    <p:extLst>
      <p:ext uri="{BB962C8B-B14F-4D97-AF65-F5344CB8AC3E}">
        <p14:creationId xmlns:p14="http://schemas.microsoft.com/office/powerpoint/2010/main" val="1798955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lstStyle/>
          <a:p>
            <a:r>
              <a:rPr lang="el-GR" dirty="0"/>
              <a:t>Κατά τη διάρκεια της μεταφοράς, η θερμοκρασία των </a:t>
            </a:r>
            <a:r>
              <a:rPr lang="el-GR" dirty="0" err="1"/>
              <a:t>ευαλλοίωτων</a:t>
            </a:r>
            <a:r>
              <a:rPr lang="el-GR" dirty="0"/>
              <a:t> τροφίμων, τα οποία μεταφέρονται υπό ψύξη, δεν πρέπει να υπερβαίνει τους 6°C, ενώ για τα κατεψυγμένα προϊόντα η θερμοκρασία τους δεν πρέπει να υπερβαίνει τους -18°C. </a:t>
            </a:r>
            <a:endParaRPr lang="el-GR" dirty="0" smtClean="0"/>
          </a:p>
          <a:p>
            <a:r>
              <a:rPr lang="el-GR" dirty="0" smtClean="0"/>
              <a:t>Για </a:t>
            </a:r>
            <a:r>
              <a:rPr lang="el-GR" dirty="0"/>
              <a:t>ορισμένα προϊόντα (π.χ. φρούτα και λαχανικά) τα οποία πρέπει να διατηρούνται σε τροποποιημένες ατμόσφαιρες (μείωση της περιεκτικότητας του οξυγόνου και αύξηση αυτής του διοξειδίου του άνθρακα και του αζώτου) η μεταφορά τους γίνεται με μέσα στα οποία έχουν διαμορφωθεί οι ίδιες συνθήκες</a:t>
            </a:r>
          </a:p>
        </p:txBody>
      </p:sp>
    </p:spTree>
    <p:extLst>
      <p:ext uri="{BB962C8B-B14F-4D97-AF65-F5344CB8AC3E}">
        <p14:creationId xmlns:p14="http://schemas.microsoft.com/office/powerpoint/2010/main" val="1536847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normAutofit fontScale="92500" lnSpcReduction="20000"/>
          </a:bodyPr>
          <a:lstStyle/>
          <a:p>
            <a:r>
              <a:rPr lang="el-GR" b="1" dirty="0"/>
              <a:t>Ο έλεγχος κατά την παραλαβή των τροφίμων πρέπει να περιλαμβάνει τουλάχιστον τις εξής ενέργειες: </a:t>
            </a:r>
            <a:endParaRPr lang="el-GR" b="1" dirty="0" smtClean="0"/>
          </a:p>
          <a:p>
            <a:r>
              <a:rPr lang="el-GR" dirty="0" smtClean="0"/>
              <a:t> </a:t>
            </a:r>
            <a:r>
              <a:rPr lang="el-GR" dirty="0"/>
              <a:t>έλεγχο της καθαρότητας του μεταφορικού μέσου και του οδηγού, </a:t>
            </a:r>
            <a:endParaRPr lang="el-GR" dirty="0" smtClean="0"/>
          </a:p>
          <a:p>
            <a:r>
              <a:rPr lang="el-GR" dirty="0" smtClean="0"/>
              <a:t> </a:t>
            </a:r>
            <a:r>
              <a:rPr lang="el-GR" dirty="0"/>
              <a:t>μακροσκοπικό έλεγχο του προϊόντος, δηλαδή οπτικό έλεγχο εξωτερικά, </a:t>
            </a:r>
            <a:endParaRPr lang="el-GR" dirty="0" smtClean="0"/>
          </a:p>
          <a:p>
            <a:r>
              <a:rPr lang="el-GR" dirty="0" smtClean="0"/>
              <a:t> </a:t>
            </a:r>
            <a:r>
              <a:rPr lang="el-GR" dirty="0"/>
              <a:t>έλεγχο της ημερομηνίας παραγωγής και της ημερομηνίας ελάχιστης </a:t>
            </a:r>
            <a:r>
              <a:rPr lang="el-GR" dirty="0" err="1"/>
              <a:t>διατηρησιμότητας</a:t>
            </a:r>
            <a:r>
              <a:rPr lang="el-GR" dirty="0"/>
              <a:t> του προϊόντος, </a:t>
            </a:r>
            <a:endParaRPr lang="el-GR" dirty="0" smtClean="0"/>
          </a:p>
          <a:p>
            <a:r>
              <a:rPr lang="el-GR" dirty="0" smtClean="0"/>
              <a:t> </a:t>
            </a:r>
            <a:r>
              <a:rPr lang="el-GR" dirty="0"/>
              <a:t>μέτρηση της θερμοκρασίας του παραλαμβανόμενου προϊόντος, εφόσον υπάρχουν ειδικές συνθήκες μεταφοράς και αποθήκευσής του, </a:t>
            </a:r>
            <a:endParaRPr lang="el-GR" dirty="0" smtClean="0"/>
          </a:p>
          <a:p>
            <a:r>
              <a:rPr lang="el-GR" dirty="0" smtClean="0"/>
              <a:t> </a:t>
            </a:r>
            <a:r>
              <a:rPr lang="el-GR" dirty="0"/>
              <a:t>έλεγχο των εγγράφων του προμηθευτή (π.χ. τιμολόγιο, πιστοποιητικά καταλληλότητας κ.ά.)</a:t>
            </a:r>
          </a:p>
        </p:txBody>
      </p:sp>
    </p:spTree>
    <p:extLst>
      <p:ext uri="{BB962C8B-B14F-4D97-AF65-F5344CB8AC3E}">
        <p14:creationId xmlns:p14="http://schemas.microsoft.com/office/powerpoint/2010/main" val="2088025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normAutofit/>
          </a:bodyPr>
          <a:lstStyle/>
          <a:p>
            <a:r>
              <a:rPr lang="el-GR" dirty="0"/>
              <a:t>Όλα τα παραπάνω προϋποθέτουν την εκπαίδευση των εργαζομένων και των στελεχών σε θέματα υγιεινής και ασφάλειας των τροφίμων, καθώς και σε θέματα νομοθεσίας που αφορούν την Υγιεινή των τροφίμων, όπως ο Κώδικας Τροφίμων και Ποτών, ο Κώδικας Υγειονομικής Νομοθεσίας, καθώς και άλλοι σχετικοί Κανονισμοί και Οδηγίες της εθνικής και κοινοτικής νομοθεσίας.</a:t>
            </a:r>
          </a:p>
        </p:txBody>
      </p:sp>
    </p:spTree>
    <p:extLst>
      <p:ext uri="{BB962C8B-B14F-4D97-AF65-F5344CB8AC3E}">
        <p14:creationId xmlns:p14="http://schemas.microsoft.com/office/powerpoint/2010/main" val="1328248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normAutofit/>
          </a:bodyPr>
          <a:lstStyle/>
          <a:p>
            <a:r>
              <a:rPr lang="el-GR" dirty="0"/>
              <a:t>ΟΔΗΓΙΕΣ ΚΑΤΑ ΤΗΝ ΠΑΡΑΛΑΒΗ ΤΡΟΦΙΜΩΝ </a:t>
            </a:r>
            <a:endParaRPr lang="el-GR" dirty="0" smtClean="0"/>
          </a:p>
          <a:p>
            <a:r>
              <a:rPr lang="el-GR" dirty="0" smtClean="0"/>
              <a:t> </a:t>
            </a:r>
            <a:r>
              <a:rPr lang="el-GR" dirty="0"/>
              <a:t>Έλεγχος των τροφίμων κατά την παραλαβή τους για την ημερομηνία παραγωγής ή την ημερομηνία ελάχιστης </a:t>
            </a:r>
            <a:r>
              <a:rPr lang="el-GR" dirty="0" err="1"/>
              <a:t>διατηρησιμότητας</a:t>
            </a:r>
            <a:r>
              <a:rPr lang="el-GR" dirty="0"/>
              <a:t> (συνήθως αναφέρεται ως «ανάλωση έως... »). </a:t>
            </a:r>
            <a:endParaRPr lang="el-GR" dirty="0" smtClean="0"/>
          </a:p>
          <a:p>
            <a:r>
              <a:rPr lang="el-GR" dirty="0" smtClean="0"/>
              <a:t> </a:t>
            </a:r>
            <a:r>
              <a:rPr lang="el-GR" dirty="0"/>
              <a:t>Μακροσκοπικός έλεγχος των τροφίμων για να διαπιστωθεί ότι δεν είναι μουχλιασμένα ή ότι έχουν ευχάριστη οσμή. </a:t>
            </a:r>
            <a:endParaRPr lang="el-GR" dirty="0" smtClean="0"/>
          </a:p>
          <a:p>
            <a:r>
              <a:rPr lang="el-GR" dirty="0" smtClean="0"/>
              <a:t> </a:t>
            </a:r>
            <a:r>
              <a:rPr lang="el-GR" dirty="0"/>
              <a:t>Έλεγχος των τροφίμων για την παρουσία εντόμων, τρωκτικών ή εξαρτημάτων αυτών ή για πιθανές ενδείξεις από την παρουσία αυτών (πρέπει να υπάρχει πλήρης απουσία).</a:t>
            </a:r>
          </a:p>
        </p:txBody>
      </p:sp>
    </p:spTree>
    <p:extLst>
      <p:ext uri="{BB962C8B-B14F-4D97-AF65-F5344CB8AC3E}">
        <p14:creationId xmlns:p14="http://schemas.microsoft.com/office/powerpoint/2010/main" val="3878982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315200" cy="1154097"/>
          </a:xfrm>
        </p:spPr>
        <p:txBody>
          <a:bodyPr>
            <a:normAutofit fontScale="90000"/>
          </a:bodyPr>
          <a:lstStyle/>
          <a:p>
            <a:r>
              <a:rPr lang="el-GR" dirty="0"/>
              <a:t>ΔΙΑΚΙΝΗΣΗ-ΕΠΕΞΕΡΓΑΣΙΑ ΤΡΟΦΙΜΩΝ</a:t>
            </a:r>
            <a:br>
              <a:rPr lang="el-GR" dirty="0"/>
            </a:br>
            <a:endParaRPr lang="el-GR" dirty="0"/>
          </a:p>
        </p:txBody>
      </p:sp>
      <p:sp>
        <p:nvSpPr>
          <p:cNvPr id="3" name="Θέση περιεχομένου 2"/>
          <p:cNvSpPr>
            <a:spLocks noGrp="1"/>
          </p:cNvSpPr>
          <p:nvPr>
            <p:ph idx="1"/>
          </p:nvPr>
        </p:nvSpPr>
        <p:spPr>
          <a:xfrm>
            <a:off x="899592" y="2420888"/>
            <a:ext cx="7315200" cy="3539527"/>
          </a:xfrm>
        </p:spPr>
        <p:txBody>
          <a:bodyPr>
            <a:normAutofit/>
          </a:bodyPr>
          <a:lstStyle/>
          <a:p>
            <a:r>
              <a:rPr lang="el-GR" dirty="0"/>
              <a:t>ΟΔΗΓΙΕΣ ΚΑΤΑ ΤΗΝ ΠΑΡΑΛΑΒΗ ΤΡΟΦΙΜΩΝ </a:t>
            </a:r>
            <a:endParaRPr lang="el-GR" dirty="0" smtClean="0"/>
          </a:p>
          <a:p>
            <a:r>
              <a:rPr lang="el-GR" dirty="0" smtClean="0"/>
              <a:t> </a:t>
            </a:r>
            <a:r>
              <a:rPr lang="el-GR" dirty="0"/>
              <a:t>Έλεγχος της σωστής συσκευασίας των τροφίμων (μη κατεστραμμένες συσκευασίες). </a:t>
            </a:r>
            <a:endParaRPr lang="el-GR" dirty="0" smtClean="0"/>
          </a:p>
          <a:p>
            <a:r>
              <a:rPr lang="el-GR" dirty="0" smtClean="0"/>
              <a:t> </a:t>
            </a:r>
            <a:r>
              <a:rPr lang="el-GR" dirty="0"/>
              <a:t>Έλεγχος για πιθανή ύπαρξη φουσκωμάτων ή εξογκωμάτων στα κουτιά κονσερβών ή άλλα ελαττώματα της κονσέρβας. </a:t>
            </a:r>
            <a:endParaRPr lang="el-GR" dirty="0" smtClean="0"/>
          </a:p>
          <a:p>
            <a:r>
              <a:rPr lang="el-GR" dirty="0" smtClean="0"/>
              <a:t> </a:t>
            </a:r>
            <a:r>
              <a:rPr lang="el-GR" dirty="0"/>
              <a:t>Έλεγχος της θερμοκρασίας των κατεψυγμένων τροφίμων. </a:t>
            </a:r>
            <a:endParaRPr lang="el-GR" dirty="0" smtClean="0"/>
          </a:p>
          <a:p>
            <a:r>
              <a:rPr lang="el-GR" dirty="0" smtClean="0"/>
              <a:t> </a:t>
            </a:r>
            <a:r>
              <a:rPr lang="el-GR" dirty="0"/>
              <a:t>Έλεγχος της θερμοκρασίας των τροφίμων «υψηλού κινδύνου», όπως, τα πουλερικά, τα κρέατα και τα προϊόντα με βάση το κρέας, τα ψάρια κ.ά.</a:t>
            </a:r>
            <a:endParaRPr lang="el-GR" dirty="0" smtClean="0"/>
          </a:p>
        </p:txBody>
      </p:sp>
    </p:spTree>
    <p:extLst>
      <p:ext uri="{BB962C8B-B14F-4D97-AF65-F5344CB8AC3E}">
        <p14:creationId xmlns:p14="http://schemas.microsoft.com/office/powerpoint/2010/main" val="24000259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οπτική">
  <a:themeElements>
    <a:clrScheme name="Προοπτική">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Κλασικό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Προοπτική">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456</TotalTime>
  <Words>1777</Words>
  <Application>Microsoft Office PowerPoint</Application>
  <PresentationFormat>Προβολή στην οθόνη (4:3)</PresentationFormat>
  <Paragraphs>87</Paragraphs>
  <Slides>24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Προοπτική</vt:lpstr>
      <vt:lpstr>ΥΓΙΕΙΝΗ ΚΑΙ ΑΣΦΑΛΕΙΑ ΤΡΟΦΙΜΩΝ</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lpstr>ΔΙΑΚΙΝΗΣΗ-ΕΠΕΞΕΡΓΑΣΙΑ ΤΡΟΦΙΜΩΝ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Δημήτρης</dc:creator>
  <cp:lastModifiedBy>Δημήτρης</cp:lastModifiedBy>
  <cp:revision>5</cp:revision>
  <dcterms:created xsi:type="dcterms:W3CDTF">2024-11-22T03:13:36Z</dcterms:created>
  <dcterms:modified xsi:type="dcterms:W3CDTF">2024-11-22T10:50:17Z</dcterms:modified>
</cp:coreProperties>
</file>