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25"/>
  </p:notesMasterIdLst>
  <p:sldIdLst>
    <p:sldId id="294" r:id="rId2"/>
    <p:sldId id="325" r:id="rId3"/>
    <p:sldId id="300" r:id="rId4"/>
    <p:sldId id="314" r:id="rId5"/>
    <p:sldId id="315" r:id="rId6"/>
    <p:sldId id="316" r:id="rId7"/>
    <p:sldId id="317" r:id="rId8"/>
    <p:sldId id="304" r:id="rId9"/>
    <p:sldId id="301" r:id="rId10"/>
    <p:sldId id="313" r:id="rId11"/>
    <p:sldId id="305" r:id="rId12"/>
    <p:sldId id="306" r:id="rId13"/>
    <p:sldId id="308" r:id="rId14"/>
    <p:sldId id="307" r:id="rId15"/>
    <p:sldId id="309" r:id="rId16"/>
    <p:sldId id="310" r:id="rId17"/>
    <p:sldId id="320" r:id="rId18"/>
    <p:sldId id="321" r:id="rId19"/>
    <p:sldId id="322" r:id="rId20"/>
    <p:sldId id="323" r:id="rId21"/>
    <p:sldId id="311" r:id="rId22"/>
    <p:sldId id="274" r:id="rId23"/>
    <p:sldId id="312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A45CA-6E4B-472E-8742-3826CB164F80}" type="datetimeFigureOut">
              <a:rPr lang="el-GR" smtClean="0"/>
              <a:t>7/3/2025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82AA3-BA78-4C40-AE87-63F3C60923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82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/>
              <a:t>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/>
              <a:t>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/>
              <a:t>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/>
              <a:t>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/>
              <a:t>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/>
              <a:t>7/3/2025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/>
              <a:t>7/3/2025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/>
              <a:t>7/3/2025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/>
              <a:t>7/3/2025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/>
              <a:t>7/3/2025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/>
              <a:t>7/3/2025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2667FF3-8C8A-49CD-B6DE-5A4541E45C6A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AA3C07D-4D44-4B48-ADBA-8E08AEBF637B}" type="datetimeFigureOut">
              <a:rPr lang="el-GR" smtClean="0"/>
              <a:t>7/3/2025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1275822"/>
            <a:ext cx="10515600" cy="1646302"/>
          </a:xfrm>
        </p:spPr>
        <p:txBody>
          <a:bodyPr/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Ψυχολογία-Επαγγελματική Δεοντολογία</a:t>
            </a:r>
            <a:r>
              <a:rPr lang="el-GR" sz="4400" b="1" dirty="0" smtClean="0">
                <a:latin typeface="Calibri" panose="020F0502020204030204" pitchFamily="34" charset="0"/>
              </a:rPr>
              <a:t/>
            </a:r>
            <a:br>
              <a:rPr lang="el-GR" sz="4400" b="1" dirty="0" smtClean="0">
                <a:latin typeface="Calibri" panose="020F0502020204030204" pitchFamily="34" charset="0"/>
              </a:rPr>
            </a:br>
            <a:r>
              <a:rPr lang="el-GR" sz="3200" b="1" u="sng" dirty="0" smtClean="0">
                <a:latin typeface="Calibri" panose="020F0502020204030204" pitchFamily="34" charset="0"/>
              </a:rPr>
              <a:t>1. Εισαγωγή-Ορισμοί, μέθοδοι και κατευθύνσεις </a:t>
            </a:r>
            <a:r>
              <a:rPr lang="el-GR" sz="3200" b="1" dirty="0" smtClean="0">
                <a:latin typeface="Calibri" panose="020F0502020204030204" pitchFamily="34" charset="0"/>
              </a:rPr>
              <a:t/>
            </a:r>
            <a:br>
              <a:rPr lang="el-GR" sz="3200" b="1" dirty="0" smtClean="0">
                <a:latin typeface="Calibri" panose="020F0502020204030204" pitchFamily="34" charset="0"/>
              </a:rPr>
            </a:br>
            <a:r>
              <a:rPr lang="el-GR" sz="2400" b="1" dirty="0" smtClean="0">
                <a:latin typeface="Calibri" panose="020F0502020204030204" pitchFamily="34" charset="0"/>
              </a:rPr>
              <a:t>Δ΄ </a:t>
            </a:r>
            <a:r>
              <a:rPr lang="el-GR" sz="2400" b="1" dirty="0">
                <a:latin typeface="Calibri" panose="020F0502020204030204" pitchFamily="34" charset="0"/>
              </a:rPr>
              <a:t>εξάμηνο </a:t>
            </a:r>
            <a:r>
              <a:rPr lang="el-GR" sz="2400" b="1" dirty="0" smtClean="0">
                <a:latin typeface="Calibri" panose="020F0502020204030204" pitchFamily="34" charset="0"/>
              </a:rPr>
              <a:t>τεχνικός </a:t>
            </a:r>
            <a:r>
              <a:rPr lang="el-GR" sz="2400" b="1" dirty="0">
                <a:latin typeface="Calibri" panose="020F0502020204030204" pitchFamily="34" charset="0"/>
              </a:rPr>
              <a:t>Αισθητικής Τέχνης και </a:t>
            </a:r>
            <a:r>
              <a:rPr lang="el-GR" sz="2400" b="1" dirty="0" smtClean="0">
                <a:latin typeface="Calibri" panose="020F0502020204030204" pitchFamily="34" charset="0"/>
              </a:rPr>
              <a:t>Μακιγιάζ</a:t>
            </a:r>
            <a:br>
              <a:rPr lang="el-GR" sz="2400" b="1" dirty="0" smtClean="0">
                <a:latin typeface="Calibri" panose="020F0502020204030204" pitchFamily="34" charset="0"/>
              </a:rPr>
            </a:br>
            <a:r>
              <a:rPr lang="el-GR" sz="2400" b="1" dirty="0" smtClean="0">
                <a:latin typeface="Calibri" panose="020F0502020204030204" pitchFamily="34" charset="0"/>
              </a:rPr>
              <a:t>Μαρία Δημητριάδου, Ψυχολόγος</a:t>
            </a:r>
            <a:br>
              <a:rPr lang="el-GR" sz="2400" b="1" dirty="0" smtClean="0">
                <a:latin typeface="Calibri" panose="020F0502020204030204" pitchFamily="34" charset="0"/>
              </a:rPr>
            </a:br>
            <a:endParaRPr lang="el-GR" sz="24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8" y="3404658"/>
            <a:ext cx="4535614" cy="30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solidFill>
                  <a:srgbClr val="04617B"/>
                </a:solidFill>
                <a:latin typeface="Calibri"/>
              </a:rPr>
              <a:t>Τι σας έρχεται στο μυαλό όταν ακούτε τη λέξη «Ψυχολογία»;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5171853" y="2978046"/>
            <a:ext cx="12432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6016" y="4648793"/>
            <a:ext cx="12432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2004" y="4658022"/>
            <a:ext cx="12432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0004" y="2053825"/>
            <a:ext cx="12432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0404" y="2196404"/>
            <a:ext cx="12432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3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solidFill>
                  <a:srgbClr val="04617B"/>
                </a:solidFill>
                <a:latin typeface="Calibri"/>
              </a:rPr>
              <a:t>Ψυχολογία: Με τι ασχολείται;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27" y="1830136"/>
            <a:ext cx="8876545" cy="434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3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solidFill>
                  <a:srgbClr val="04617B"/>
                </a:solidFill>
                <a:latin typeface="Calibri"/>
              </a:rPr>
              <a:t>Ψυχολογία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/>
              <a:t>«Ψυχή» &amp; «Λόγος»= μελέτη της </a:t>
            </a:r>
            <a:r>
              <a:rPr lang="el-GR" sz="3200" dirty="0" smtClean="0"/>
              <a:t>ψυχής</a:t>
            </a:r>
            <a:endParaRPr lang="en-GB" sz="3200" dirty="0" smtClean="0"/>
          </a:p>
          <a:p>
            <a:pPr lvl="0"/>
            <a:r>
              <a:rPr lang="el-GR" sz="3200" dirty="0"/>
              <a:t>Επιστημονική μελέτη της συμπεριφοράς &amp; των νοητικών λειτουργιών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39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+mn-lt"/>
              </a:rPr>
              <a:t>Επιστημονική μελέτη της συμπεριφοράς &amp; των νοητικών λειτουργιών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6FC6"/>
              </a:buClr>
            </a:pPr>
            <a:r>
              <a:rPr lang="el-GR" sz="3200" dirty="0">
                <a:solidFill>
                  <a:prstClr val="black"/>
                </a:solidFill>
              </a:rPr>
              <a:t>Ανάλυση όρων</a:t>
            </a:r>
          </a:p>
          <a:p>
            <a:pPr lvl="1">
              <a:buClr>
                <a:srgbClr val="009DD9"/>
              </a:buClr>
              <a:buFont typeface="Wingdings" panose="05000000000000000000" pitchFamily="2" charset="2"/>
              <a:buChar char="v"/>
            </a:pPr>
            <a:r>
              <a:rPr lang="el-GR" sz="2800" dirty="0">
                <a:solidFill>
                  <a:prstClr val="black"/>
                </a:solidFill>
              </a:rPr>
              <a:t>Επιστημονική: έρευνα, διατύπωση &amp; έλεγχος υποθέσεων, πείραμα &amp; παρατήρηση</a:t>
            </a:r>
          </a:p>
          <a:p>
            <a:pPr lvl="1">
              <a:buClr>
                <a:srgbClr val="009DD9"/>
              </a:buClr>
              <a:buFont typeface="Wingdings" panose="05000000000000000000" pitchFamily="2" charset="2"/>
              <a:buChar char="v"/>
            </a:pPr>
            <a:r>
              <a:rPr lang="el-GR" sz="2800" dirty="0">
                <a:solidFill>
                  <a:prstClr val="black"/>
                </a:solidFill>
              </a:rPr>
              <a:t>Συμπεριφορά: άμεσα παρατηρήσιμη</a:t>
            </a:r>
          </a:p>
          <a:p>
            <a:pPr lvl="1">
              <a:buClr>
                <a:srgbClr val="009DD9"/>
              </a:buClr>
              <a:buFont typeface="Wingdings" panose="05000000000000000000" pitchFamily="2" charset="2"/>
              <a:buChar char="v"/>
            </a:pPr>
            <a:r>
              <a:rPr lang="el-GR" sz="2800" dirty="0">
                <a:solidFill>
                  <a:prstClr val="black"/>
                </a:solidFill>
              </a:rPr>
              <a:t>Νοητικές λειτουργίες (π.χ. σκέψεις, συναισθήματα): όχι άμεσα παρατηρήσιμες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13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solidFill>
                  <a:srgbClr val="04617B"/>
                </a:solidFill>
                <a:latin typeface="+mn-lt"/>
              </a:rPr>
              <a:t>Η Ψυχολογία ως Επιστήμη</a:t>
            </a:r>
            <a:endParaRPr lang="el-GR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6FC6"/>
              </a:buClr>
            </a:pPr>
            <a:r>
              <a:rPr lang="el-GR" sz="2800" dirty="0">
                <a:solidFill>
                  <a:prstClr val="black"/>
                </a:solidFill>
              </a:rPr>
              <a:t>1879 </a:t>
            </a:r>
            <a:r>
              <a:rPr lang="en-US" sz="2800" dirty="0">
                <a:solidFill>
                  <a:prstClr val="black"/>
                </a:solidFill>
              </a:rPr>
              <a:t>Wilhelm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Wundt</a:t>
            </a:r>
            <a:r>
              <a:rPr lang="el-GR" sz="2800" dirty="0">
                <a:solidFill>
                  <a:prstClr val="black"/>
                </a:solidFill>
              </a:rPr>
              <a:t> ιδρύει το 1</a:t>
            </a:r>
            <a:r>
              <a:rPr lang="el-GR" sz="2800" baseline="30000" dirty="0">
                <a:solidFill>
                  <a:prstClr val="black"/>
                </a:solidFill>
              </a:rPr>
              <a:t>ο</a:t>
            </a:r>
            <a:r>
              <a:rPr lang="el-GR" sz="2800" dirty="0">
                <a:solidFill>
                  <a:prstClr val="black"/>
                </a:solidFill>
              </a:rPr>
              <a:t> εργαστήρι πειραματικής ψυχολογίας στη Λειψία της Γερμανίας.</a:t>
            </a:r>
          </a:p>
          <a:p>
            <a:pPr lvl="0">
              <a:buClr>
                <a:srgbClr val="0F6FC6"/>
              </a:buClr>
            </a:pPr>
            <a:r>
              <a:rPr lang="el-GR" sz="2800" dirty="0">
                <a:solidFill>
                  <a:prstClr val="black"/>
                </a:solidFill>
              </a:rPr>
              <a:t>Σύγχρονος «πατέρας της Ψυχολογίας»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0F6FC6"/>
              </a:buClr>
            </a:pPr>
            <a:r>
              <a:rPr lang="el-GR" sz="2800" dirty="0">
                <a:solidFill>
                  <a:prstClr val="black"/>
                </a:solidFill>
              </a:rPr>
              <a:t>Έρευνα σε ασθενείς με υστερία </a:t>
            </a:r>
          </a:p>
          <a:p>
            <a:pPr lvl="0">
              <a:buClr>
                <a:srgbClr val="0F6FC6"/>
              </a:buClr>
            </a:pPr>
            <a:r>
              <a:rPr lang="el-GR" sz="2800" dirty="0">
                <a:solidFill>
                  <a:prstClr val="black"/>
                </a:solidFill>
              </a:rPr>
              <a:t>Ενδοσκόπηση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2328863"/>
            <a:ext cx="32797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1100" y="64135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W. Wundt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2417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solidFill>
                  <a:srgbClr val="04617B"/>
                </a:solidFill>
                <a:latin typeface="+mn-lt"/>
              </a:rPr>
              <a:t>Βιολογικές βάσεις της Ψυχολογίας</a:t>
            </a:r>
            <a:endParaRPr lang="el-GR" sz="4400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64" y="1601516"/>
            <a:ext cx="6724471" cy="47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solidFill>
                  <a:srgbClr val="04617B"/>
                </a:solidFill>
                <a:latin typeface="Calibri" panose="020F0502020204030204" pitchFamily="34" charset="0"/>
              </a:rPr>
              <a:t>Κλάδοι της Ψυχολογίας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lvl="0" indent="-514350" algn="ctr">
              <a:buClr>
                <a:srgbClr val="0F6FC6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Κλινική Ψυχολογία</a:t>
            </a:r>
          </a:p>
          <a:p>
            <a:pPr marL="628650" lvl="0" indent="-514350" algn="ctr">
              <a:buClr>
                <a:srgbClr val="0F6FC6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Εκπαιδευτική Ψυχολογία</a:t>
            </a:r>
          </a:p>
          <a:p>
            <a:pPr marL="628650" lvl="0" indent="-514350" algn="ctr">
              <a:buClr>
                <a:srgbClr val="0F6FC6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Γνωστική Ψυχολογία</a:t>
            </a:r>
          </a:p>
          <a:p>
            <a:pPr marL="628650" lvl="0" indent="-514350" algn="ctr">
              <a:buClr>
                <a:srgbClr val="0F6FC6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Νευροψυχολογία</a:t>
            </a:r>
          </a:p>
          <a:p>
            <a:pPr marL="628650" lvl="0" indent="-514350" algn="ctr">
              <a:buClr>
                <a:srgbClr val="0F6FC6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Ψυχολογία Υγείας</a:t>
            </a:r>
          </a:p>
          <a:p>
            <a:pPr marL="628650" lvl="0" indent="-514350" algn="ctr">
              <a:buClr>
                <a:srgbClr val="0F6FC6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Εργασιακή / Οργανωσιακή Ψυχολογία</a:t>
            </a:r>
          </a:p>
          <a:p>
            <a:pPr marL="628650" lvl="0" indent="-514350" algn="ctr">
              <a:buClr>
                <a:srgbClr val="0F6FC6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Κοινωνική Ψυχολογία</a:t>
            </a:r>
          </a:p>
          <a:p>
            <a:pPr marL="628650" lvl="0" indent="-514350" algn="ctr">
              <a:buClr>
                <a:srgbClr val="0F6FC6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Εξελικτική Ψυχολογία</a:t>
            </a:r>
          </a:p>
          <a:p>
            <a:pPr marL="571500" indent="-457200">
              <a:buFont typeface="+mj-lt"/>
              <a:buAutoNum type="arabicPeriod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105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605"/>
          </a:xfrm>
        </p:spPr>
        <p:txBody>
          <a:bodyPr/>
          <a:lstStyle/>
          <a:p>
            <a:pPr algn="ctr"/>
            <a:r>
              <a:rPr lang="el-GR" sz="4400" b="1" dirty="0" smtClean="0">
                <a:latin typeface="+mn-lt"/>
              </a:rPr>
              <a:t>Ιστορική αναδρομή: </a:t>
            </a:r>
            <a:endParaRPr lang="el-GR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475" y="1971018"/>
            <a:ext cx="8596668" cy="388077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l-GR" sz="3200" dirty="0" smtClean="0"/>
              <a:t>Αρχαία Ελλάδα</a:t>
            </a:r>
          </a:p>
          <a:p>
            <a:r>
              <a:rPr lang="el-GR" sz="2800" dirty="0" smtClean="0"/>
              <a:t>Προσωκρατικοί φιλόσοφοι</a:t>
            </a:r>
          </a:p>
          <a:p>
            <a:r>
              <a:rPr lang="el-GR" sz="2800" dirty="0" smtClean="0"/>
              <a:t>Σωκράτης (469-347 π.Χ.), Πλάτωνας (427-347 π.Χ.), Αριστοτέλης (385-322 π.Χ.):</a:t>
            </a:r>
          </a:p>
          <a:p>
            <a:pPr lvl="1"/>
            <a:r>
              <a:rPr lang="el-GR" sz="2400" dirty="0" smtClean="0"/>
              <a:t>φιλοσοφική προσέγγιση-όχι επιστήμη με τον σημερινό χαρακτήρα</a:t>
            </a:r>
          </a:p>
          <a:p>
            <a:pPr lvl="1"/>
            <a:r>
              <a:rPr lang="el-GR" sz="2400" dirty="0" smtClean="0"/>
              <a:t>ορθολογική προσέγγιση για την ανθρώπινη συμπεριφορά</a:t>
            </a:r>
          </a:p>
          <a:p>
            <a:r>
              <a:rPr lang="el-GR" sz="2800" dirty="0" smtClean="0"/>
              <a:t>Γιατροί Αλκμέων (5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αιώνας π.Χ.) &amp; Ιπποκράτης (460-377 π.Χ.): ψυχολογικές ασθένειες έχουν βιολογική βάση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71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+mn-lt"/>
              </a:rPr>
              <a:t>Ιστορική αναδρομή</a:t>
            </a:r>
            <a:r>
              <a:rPr lang="el-GR" sz="4400" b="1" dirty="0" smtClean="0">
                <a:latin typeface="+mn-lt"/>
              </a:rPr>
              <a:t>: Αναγέννηση </a:t>
            </a:r>
            <a:endParaRPr lang="el-GR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1877"/>
            <a:ext cx="8596668" cy="3880773"/>
          </a:xfrm>
        </p:spPr>
        <p:txBody>
          <a:bodyPr>
            <a:noAutofit/>
          </a:bodyPr>
          <a:lstStyle/>
          <a:p>
            <a:r>
              <a:rPr lang="el-GR" sz="3200" dirty="0"/>
              <a:t>Σημαντική διαμάχη στο χώρο της ψυχολογίας: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800" dirty="0"/>
              <a:t>Νατιβισμός: Οι ανθρώπινες ικανότητες &amp; η προσωπικότητα είναι έμφυτες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800" dirty="0"/>
              <a:t>Εμπειρισμός: Οι ανθρώπινες ικανότητες &amp; η προσωπικότητα αποκτώνται μέσω των εμπειριών μας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800" dirty="0"/>
              <a:t>Με 2 λόγια: Κληρονομικότητα ή περιβάλλον;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823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+mn-lt"/>
              </a:rPr>
              <a:t>Ιστορική </a:t>
            </a:r>
            <a:r>
              <a:rPr lang="el-GR" sz="4400" b="1" dirty="0" smtClean="0">
                <a:latin typeface="+mn-lt"/>
              </a:rPr>
              <a:t>αναδρομή: Η Ψυχολογία ως Επιστήμη</a:t>
            </a:r>
            <a:endParaRPr lang="el-GR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1879 </a:t>
            </a:r>
            <a:r>
              <a:rPr lang="en-US" sz="3200" dirty="0"/>
              <a:t>Wilhelm</a:t>
            </a:r>
            <a:r>
              <a:rPr lang="el-GR" sz="3200" dirty="0"/>
              <a:t> </a:t>
            </a:r>
            <a:r>
              <a:rPr lang="en-US" sz="3200" dirty="0"/>
              <a:t>Wundt</a:t>
            </a:r>
            <a:r>
              <a:rPr lang="el-GR" sz="3200" dirty="0"/>
              <a:t> ιδρύει το 1</a:t>
            </a:r>
            <a:r>
              <a:rPr lang="el-GR" sz="3200" baseline="30000" dirty="0"/>
              <a:t>ο</a:t>
            </a:r>
            <a:r>
              <a:rPr lang="el-GR" sz="3200" dirty="0"/>
              <a:t> εργαστήρι πειραματικής ψυχολογίας στη Λειψία της Γερμανίας</a:t>
            </a:r>
            <a:r>
              <a:rPr lang="el-GR" sz="3200" dirty="0" smtClean="0"/>
              <a:t>.</a:t>
            </a:r>
          </a:p>
          <a:p>
            <a:r>
              <a:rPr lang="el-GR" sz="3200" dirty="0" smtClean="0"/>
              <a:t>Σύγχρονος «πατέρας της Ψυχολογίας»</a:t>
            </a:r>
            <a:endParaRPr lang="en-US" sz="3200" dirty="0" smtClean="0"/>
          </a:p>
          <a:p>
            <a:r>
              <a:rPr lang="el-GR" sz="3200" dirty="0" smtClean="0"/>
              <a:t>Έρευνα σε ασθενείς με υστερία </a:t>
            </a:r>
          </a:p>
          <a:p>
            <a:r>
              <a:rPr lang="el-GR" sz="3200" dirty="0" smtClean="0"/>
              <a:t>Ενδοσκόπηση</a:t>
            </a:r>
            <a:endParaRPr lang="el-G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779" y="2775996"/>
            <a:ext cx="3281931" cy="40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smtClean="0">
                <a:latin typeface="Calibri" panose="020F0502020204030204" pitchFamily="34" charset="0"/>
              </a:rPr>
              <a:t>Δομή παρουσίασης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Πληροφορίες μαθήματος</a:t>
            </a:r>
          </a:p>
          <a:p>
            <a:r>
              <a:rPr lang="el-GR" sz="3200" dirty="0" smtClean="0"/>
              <a:t>Ερωτήσεις πιστοποίησης</a:t>
            </a:r>
          </a:p>
          <a:p>
            <a:r>
              <a:rPr lang="el-GR" sz="3200" dirty="0" smtClean="0"/>
              <a:t>Περιεχόμενο μαθήματος</a:t>
            </a:r>
          </a:p>
          <a:p>
            <a:r>
              <a:rPr lang="el-GR" sz="3200" dirty="0" smtClean="0"/>
              <a:t>Ορισμός τηςψυχολογίας</a:t>
            </a:r>
          </a:p>
          <a:p>
            <a:r>
              <a:rPr lang="el-GR" sz="3200" dirty="0" smtClean="0"/>
              <a:t>Αντικείμενο της ψυχολογίας</a:t>
            </a:r>
          </a:p>
          <a:p>
            <a:r>
              <a:rPr lang="el-GR" sz="3200" dirty="0" smtClean="0"/>
              <a:t>Κλάδοι της ψυχολογίας</a:t>
            </a:r>
          </a:p>
          <a:p>
            <a:r>
              <a:rPr lang="el-GR" sz="3200" dirty="0" smtClean="0"/>
              <a:t>Ιστορική αναδρομή</a:t>
            </a:r>
          </a:p>
          <a:p>
            <a:r>
              <a:rPr lang="el-GR" sz="3200" dirty="0" smtClean="0"/>
              <a:t>Σύγχρονες προσεγγίσεις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5743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 smtClean="0">
                <a:latin typeface="+mn-lt"/>
              </a:rPr>
              <a:t>Σύγχρονες προσεγγίσεις</a:t>
            </a:r>
            <a:endParaRPr lang="el-GR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43" y="1930400"/>
            <a:ext cx="10520582" cy="3880773"/>
          </a:xfrm>
        </p:spPr>
        <p:txBody>
          <a:bodyPr>
            <a:noAutofit/>
          </a:bodyPr>
          <a:lstStyle/>
          <a:p>
            <a:r>
              <a:rPr lang="el-GR" sz="3200" dirty="0" smtClean="0"/>
              <a:t>Ψυχαναλυτική: </a:t>
            </a:r>
            <a:r>
              <a:rPr lang="en-US" sz="3200" dirty="0" smtClean="0"/>
              <a:t>S. Freud</a:t>
            </a:r>
            <a:r>
              <a:rPr lang="el-GR" sz="3200" dirty="0" smtClean="0"/>
              <a:t> (ασυνείδητο, συγκρούσεις, μηχανισμοί άμυνας)</a:t>
            </a:r>
            <a:endParaRPr lang="en-US" sz="3200" dirty="0" smtClean="0"/>
          </a:p>
          <a:p>
            <a:r>
              <a:rPr lang="el-GR" sz="3200" dirty="0" smtClean="0"/>
              <a:t>Συμπεριφορισμός: </a:t>
            </a:r>
            <a:r>
              <a:rPr lang="en-US" sz="3200" dirty="0" smtClean="0"/>
              <a:t>Watson, Skinner, Pavlov: </a:t>
            </a:r>
            <a:r>
              <a:rPr lang="el-GR" sz="3200" dirty="0" smtClean="0"/>
              <a:t>έμφαση σ αυτό που είναι άμεσα παρατηρήσιμο</a:t>
            </a:r>
          </a:p>
          <a:p>
            <a:r>
              <a:rPr lang="el-GR" sz="3200" dirty="0" smtClean="0"/>
              <a:t>Ανθρωπιστική: </a:t>
            </a:r>
            <a:r>
              <a:rPr lang="en-US" sz="3200" dirty="0" smtClean="0"/>
              <a:t>Rogers, Maslow: </a:t>
            </a:r>
            <a:r>
              <a:rPr lang="el-GR" sz="3200" dirty="0" smtClean="0"/>
              <a:t>έμφαση στον τρόπο με τον οποίο βλέπει το άτομο τον εαυτό του &amp; αυτοπραγμάτωση</a:t>
            </a:r>
          </a:p>
          <a:p>
            <a:r>
              <a:rPr lang="el-GR" sz="3200" dirty="0" smtClean="0"/>
              <a:t>Βιολογική: κατανόηση συμπεριφοράς παρατηρώντας τη λειτουργία του εγκεφάλου</a:t>
            </a:r>
          </a:p>
          <a:p>
            <a:r>
              <a:rPr lang="el-GR" sz="3200" dirty="0" smtClean="0"/>
              <a:t>Γνωστική: αντίληψη, μνήμη, λήψη αποφάσεων, κρίση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9276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solidFill>
                  <a:srgbClr val="04617B"/>
                </a:solidFill>
                <a:latin typeface="+mn-lt"/>
              </a:rPr>
              <a:t>Συναφείς κλάδοι</a:t>
            </a:r>
            <a:endParaRPr lang="el-GR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6FC6"/>
              </a:buClr>
            </a:pPr>
            <a:r>
              <a:rPr lang="el-GR" sz="3600" dirty="0">
                <a:solidFill>
                  <a:prstClr val="black"/>
                </a:solidFill>
              </a:rPr>
              <a:t>Ψυχοθεραπεία</a:t>
            </a:r>
          </a:p>
          <a:p>
            <a:pPr lvl="0">
              <a:buClr>
                <a:srgbClr val="0F6FC6"/>
              </a:buClr>
            </a:pPr>
            <a:r>
              <a:rPr lang="el-GR" sz="3600" dirty="0">
                <a:solidFill>
                  <a:prstClr val="black"/>
                </a:solidFill>
              </a:rPr>
              <a:t>Ψυχανάλυση</a:t>
            </a:r>
          </a:p>
          <a:p>
            <a:pPr lvl="0">
              <a:buClr>
                <a:srgbClr val="0F6FC6"/>
              </a:buClr>
            </a:pPr>
            <a:r>
              <a:rPr lang="el-GR" sz="3600" dirty="0">
                <a:solidFill>
                  <a:prstClr val="black"/>
                </a:solidFill>
              </a:rPr>
              <a:t>Ψυχιατρική</a:t>
            </a:r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617663"/>
            <a:ext cx="2805112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79656" y="5468938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S. Freud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2803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Απορίες, Προβληματισμοί, Επισημάνσεις </a:t>
            </a: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87" y="2400300"/>
            <a:ext cx="6905625" cy="3200400"/>
          </a:xfrm>
        </p:spPr>
      </p:pic>
    </p:spTree>
    <p:extLst>
      <p:ext uri="{BB962C8B-B14F-4D97-AF65-F5344CB8AC3E}">
        <p14:creationId xmlns:p14="http://schemas.microsoft.com/office/powerpoint/2010/main" val="28903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7" y="1504949"/>
            <a:ext cx="6162675" cy="38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 smtClean="0">
                <a:latin typeface="+mn-lt"/>
              </a:rPr>
              <a:t>Πληροφορίες μαθήματος</a:t>
            </a:r>
            <a:endParaRPr lang="el-GR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/>
              <a:t>Θεωρητικό μάθημα</a:t>
            </a:r>
          </a:p>
          <a:p>
            <a:r>
              <a:rPr lang="el-GR" sz="3200" dirty="0" smtClean="0"/>
              <a:t>Τετάρτη 16:10-17:45</a:t>
            </a:r>
          </a:p>
          <a:p>
            <a:r>
              <a:rPr lang="el-GR" sz="3200" dirty="0" smtClean="0"/>
              <a:t>Επικοινωνία: </a:t>
            </a:r>
            <a:r>
              <a:rPr lang="en-GB" sz="3200" dirty="0" smtClean="0"/>
              <a:t>maria.p.dimitriadou@gmail.com</a:t>
            </a:r>
            <a:endParaRPr lang="el-GR" sz="3200" dirty="0"/>
          </a:p>
          <a:p>
            <a:r>
              <a:rPr lang="el-GR" sz="3200" dirty="0" smtClean="0"/>
              <a:t>Αξιολόγηση:</a:t>
            </a:r>
          </a:p>
          <a:p>
            <a:pPr lvl="1">
              <a:buClr>
                <a:srgbClr val="6F6F74"/>
              </a:buClr>
            </a:pPr>
            <a:r>
              <a:rPr lang="el-GR" sz="2400" dirty="0">
                <a:latin typeface="Calibri" panose="020F0502020204030204" pitchFamily="34" charset="0"/>
              </a:rPr>
              <a:t>Ομαδική ή ατομική εργασία: 10%</a:t>
            </a:r>
          </a:p>
          <a:p>
            <a:pPr lvl="1">
              <a:buClr>
                <a:srgbClr val="6F6F74"/>
              </a:buClr>
            </a:pPr>
            <a:r>
              <a:rPr lang="el-GR" sz="2400" dirty="0">
                <a:latin typeface="Calibri" panose="020F0502020204030204" pitchFamily="34" charset="0"/>
              </a:rPr>
              <a:t>Πρόοδος: 30%</a:t>
            </a:r>
          </a:p>
          <a:p>
            <a:pPr lvl="1">
              <a:buClr>
                <a:srgbClr val="6F6F74"/>
              </a:buClr>
            </a:pPr>
            <a:r>
              <a:rPr lang="el-GR" sz="2400" dirty="0">
                <a:latin typeface="Calibri" panose="020F0502020204030204" pitchFamily="34" charset="0"/>
              </a:rPr>
              <a:t>Τελική εξέταση: 60%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20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+mn-lt"/>
              </a:rPr>
              <a:t>Ερωτήσεις πιστοποίησης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Ομάδα </a:t>
            </a:r>
            <a:r>
              <a:rPr lang="el-GR" sz="3200" dirty="0" smtClean="0"/>
              <a:t>Α: 15, 16, 17, 18, 19, 20</a:t>
            </a:r>
            <a:r>
              <a:rPr lang="en-US" sz="3200" dirty="0" smtClean="0"/>
              <a:t> </a:t>
            </a:r>
          </a:p>
          <a:p>
            <a:r>
              <a:rPr lang="el-GR" sz="3200" dirty="0" smtClean="0"/>
              <a:t>Ομάδα </a:t>
            </a:r>
            <a:r>
              <a:rPr lang="el-GR" sz="3200" dirty="0"/>
              <a:t>Β</a:t>
            </a:r>
            <a:r>
              <a:rPr lang="el-GR" sz="3200" dirty="0" smtClean="0"/>
              <a:t>: 18, 19, 20, 21, 22, 23, 24, 25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9704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+mn-lt"/>
              </a:rPr>
              <a:t>Ερωτήσεις πιστοποίησης: Ομάδα 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15: Ποια η διαφορά αυτοεκτίμησης &amp; αυτοπεποίθησης;</a:t>
            </a:r>
          </a:p>
          <a:p>
            <a:r>
              <a:rPr lang="el-GR" sz="3200" dirty="0" smtClean="0"/>
              <a:t>16: Αναφέρατε τα χαρακτηριστικά της συμπεριφορικής θεώρησης.</a:t>
            </a:r>
          </a:p>
          <a:p>
            <a:r>
              <a:rPr lang="el-GR" sz="3200" dirty="0" smtClean="0"/>
              <a:t>17: Ποια είναι τα είδη της μνήμης;</a:t>
            </a:r>
          </a:p>
          <a:p>
            <a:r>
              <a:rPr lang="el-GR" sz="3200" dirty="0" smtClean="0"/>
              <a:t>18: Γιατί μια αισθητικός να έχει γνώσεις ψυχολογίας;</a:t>
            </a:r>
            <a:endParaRPr lang="el-GR" sz="3200" dirty="0"/>
          </a:p>
          <a:p>
            <a:r>
              <a:rPr lang="el-GR" sz="3200" dirty="0" smtClean="0"/>
              <a:t>19: Ποιοι είναι οι κανόνες που διέπουν την επαγγελματική σχέση μεταξύ υπαλλήλων &amp; εργοδότη;</a:t>
            </a:r>
          </a:p>
          <a:p>
            <a:r>
              <a:rPr lang="el-GR" sz="3200" dirty="0" smtClean="0"/>
              <a:t>20: Δώστε τον ορισμό των εννοιών «νευρώσεις» &amp; «ψυχώσεις».</a:t>
            </a:r>
            <a:endParaRPr lang="el-GR" sz="3200" dirty="0"/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7118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+mn-lt"/>
              </a:rPr>
              <a:t>Ερωτήσεις πιστοποίησης: Ομάδα </a:t>
            </a:r>
            <a:r>
              <a:rPr lang="el-GR" sz="4400" b="1" dirty="0" smtClean="0">
                <a:latin typeface="+mn-lt"/>
              </a:rPr>
              <a:t>Β</a:t>
            </a:r>
            <a:endParaRPr lang="el-GR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18: Δώστε τον ορισμό της προσωπικότητας.</a:t>
            </a:r>
          </a:p>
          <a:p>
            <a:r>
              <a:rPr lang="el-GR" sz="3200" dirty="0" smtClean="0"/>
              <a:t>19: Πώς ορίζεται η επιστήμη της Ψυχολογίας και ποιο είναι το αντικείμενό της;</a:t>
            </a:r>
          </a:p>
          <a:p>
            <a:r>
              <a:rPr lang="el-GR" sz="3200" dirty="0" smtClean="0"/>
              <a:t>20: Ποιοι παράγοντες συμβάλλουν στην αποτελεσματική επικοινωνία μεταξύ συναδέλφων στον επαγγελματικό χώρο;</a:t>
            </a:r>
          </a:p>
          <a:p>
            <a:r>
              <a:rPr lang="el-GR" sz="3200" dirty="0" smtClean="0"/>
              <a:t>21: Αναφέρατε επιγραμματικά τις ψυχολογικές επιπτώσεις της παχυσαρκίας.</a:t>
            </a:r>
            <a:endParaRPr lang="el-GR" sz="3200" dirty="0"/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752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solidFill>
                  <a:srgbClr val="04617B"/>
                </a:solidFill>
                <a:latin typeface="Calibri"/>
              </a:rPr>
              <a:t>Ερωτήσεις πιστοποίησης: Ομάδα Β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6FC6"/>
              </a:buClr>
            </a:pPr>
            <a:r>
              <a:rPr lang="el-GR" sz="3200" dirty="0">
                <a:solidFill>
                  <a:prstClr val="black"/>
                </a:solidFill>
              </a:rPr>
              <a:t>22: Αναφέρατε ονομαστικά 3 κανόνες δεοντολογίας του επαγγέλματος της Αισθητικής.</a:t>
            </a:r>
          </a:p>
          <a:p>
            <a:pPr lvl="0">
              <a:buClr>
                <a:srgbClr val="0F6FC6"/>
              </a:buClr>
            </a:pPr>
            <a:r>
              <a:rPr lang="el-GR" sz="3200" dirty="0">
                <a:solidFill>
                  <a:prstClr val="black"/>
                </a:solidFill>
              </a:rPr>
              <a:t>23: Αναφέρατε επιγραμματικά τα κίνητρα &amp; τις ανάγκες των πελατών για αισθητική φροντίδα.</a:t>
            </a:r>
          </a:p>
          <a:p>
            <a:pPr lvl="0">
              <a:buClr>
                <a:srgbClr val="0F6FC6"/>
              </a:buClr>
            </a:pPr>
            <a:r>
              <a:rPr lang="el-GR" sz="3200" dirty="0">
                <a:solidFill>
                  <a:prstClr val="black"/>
                </a:solidFill>
              </a:rPr>
              <a:t>24: Πώς συμβάλλουν οι υπηρεσίες ομορφιάς στην ενίσχυση της αυτοεκτίμησης &amp; αυτοπεποίθησης;</a:t>
            </a:r>
          </a:p>
          <a:p>
            <a:pPr lvl="0">
              <a:buClr>
                <a:srgbClr val="0F6FC6"/>
              </a:buClr>
            </a:pPr>
            <a:r>
              <a:rPr lang="el-GR" sz="3200" dirty="0">
                <a:solidFill>
                  <a:prstClr val="black"/>
                </a:solidFill>
              </a:rPr>
              <a:t>25: Αναφέρατε επιγραμματικά την πυραμίδα αναγκών του</a:t>
            </a:r>
            <a:r>
              <a:rPr lang="en-GB" sz="3200" dirty="0">
                <a:solidFill>
                  <a:prstClr val="black"/>
                </a:solidFill>
              </a:rPr>
              <a:t> Maslow.</a:t>
            </a:r>
            <a:endParaRPr lang="el-GR" sz="32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22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solidFill>
                  <a:srgbClr val="04617B"/>
                </a:solidFill>
                <a:latin typeface="+mn-lt"/>
              </a:rPr>
              <a:t>Ας γνωριστούμε...</a:t>
            </a:r>
            <a:endParaRPr lang="el-GR" sz="40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83" y="2198976"/>
            <a:ext cx="3981033" cy="36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solidFill>
                  <a:srgbClr val="04617B"/>
                </a:solidFill>
                <a:latin typeface="Calibri"/>
              </a:rPr>
              <a:t>Περιεχόμενο του </a:t>
            </a:r>
            <a:r>
              <a:rPr lang="el-GR" sz="4400" b="1" dirty="0" smtClean="0">
                <a:solidFill>
                  <a:srgbClr val="04617B"/>
                </a:solidFill>
                <a:latin typeface="Calibri"/>
              </a:rPr>
              <a:t>μαθήματος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buClr>
                <a:srgbClr val="009DD9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Εισαγωγή-Ορισμοί, μέθοδοι και κατευθύνσεις</a:t>
            </a:r>
          </a:p>
          <a:p>
            <a:pPr marL="800100" lvl="1" indent="-342900">
              <a:buClr>
                <a:srgbClr val="009DD9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Μάθηση</a:t>
            </a:r>
          </a:p>
          <a:p>
            <a:pPr marL="800100" lvl="1" indent="-342900">
              <a:buClr>
                <a:srgbClr val="009DD9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Μνήμη</a:t>
            </a:r>
          </a:p>
          <a:p>
            <a:pPr marL="800100" lvl="1" indent="-342900">
              <a:buClr>
                <a:srgbClr val="009DD9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Κίνητρα και Ανάγκες</a:t>
            </a:r>
          </a:p>
          <a:p>
            <a:pPr marL="800100" lvl="1" indent="-342900">
              <a:buClr>
                <a:srgbClr val="009DD9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Προσωπικότητα</a:t>
            </a:r>
          </a:p>
          <a:p>
            <a:pPr marL="800100" lvl="1" indent="-342900">
              <a:buClr>
                <a:srgbClr val="009DD9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Κοινωνική αντίληψη και κοινωνική συμπεριφορά</a:t>
            </a:r>
          </a:p>
          <a:p>
            <a:pPr marL="800100" lvl="1" indent="-342900">
              <a:buClr>
                <a:srgbClr val="009DD9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Επαγγελματική Δεοντολογία</a:t>
            </a:r>
          </a:p>
          <a:p>
            <a:pPr marL="800100" lvl="1" indent="-342900">
              <a:buClr>
                <a:srgbClr val="009DD9"/>
              </a:buClr>
              <a:buFont typeface="+mj-lt"/>
              <a:buAutoNum type="arabicPeriod"/>
            </a:pPr>
            <a:r>
              <a:rPr lang="el-GR" sz="3200" dirty="0">
                <a:solidFill>
                  <a:prstClr val="black"/>
                </a:solidFill>
              </a:rPr>
              <a:t>Υγεία και Αισθητική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3200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152</TotalTime>
  <Words>637</Words>
  <Application>Microsoft Office PowerPoint</Application>
  <PresentationFormat>Custom</PresentationFormat>
  <Paragraphs>108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Ψυχολογία-Επαγγελματική Δεοντολογία 1. Εισαγωγή-Ορισμοί, μέθοδοι και κατευθύνσεις  Δ΄ εξάμηνο τεχνικός Αισθητικής Τέχνης και Μακιγιάζ Μαρία Δημητριάδου, Ψυχολόγος </vt:lpstr>
      <vt:lpstr>Δομή παρουσίασης</vt:lpstr>
      <vt:lpstr>Πληροφορίες μαθήματος</vt:lpstr>
      <vt:lpstr>Ερωτήσεις πιστοποίησης</vt:lpstr>
      <vt:lpstr>Ερωτήσεις πιστοποίησης: Ομάδα Α</vt:lpstr>
      <vt:lpstr>Ερωτήσεις πιστοποίησης: Ομάδα Β</vt:lpstr>
      <vt:lpstr>Ερωτήσεις πιστοποίησης: Ομάδα Β</vt:lpstr>
      <vt:lpstr>Ας γνωριστούμε...</vt:lpstr>
      <vt:lpstr>Περιεχόμενο του μαθήματος</vt:lpstr>
      <vt:lpstr>Τι σας έρχεται στο μυαλό όταν ακούτε τη λέξη «Ψυχολογία»;</vt:lpstr>
      <vt:lpstr>Ψυχολογία: Με τι ασχολείται;</vt:lpstr>
      <vt:lpstr>Ψυχολογία</vt:lpstr>
      <vt:lpstr>Επιστημονική μελέτη της συμπεριφοράς &amp; των νοητικών λειτουργιών</vt:lpstr>
      <vt:lpstr>Η Ψυχολογία ως Επιστήμη</vt:lpstr>
      <vt:lpstr>Βιολογικές βάσεις της Ψυχολογίας</vt:lpstr>
      <vt:lpstr>Κλάδοι της Ψυχολογίας</vt:lpstr>
      <vt:lpstr>Ιστορική αναδρομή: </vt:lpstr>
      <vt:lpstr>Ιστορική αναδρομή: Αναγέννηση </vt:lpstr>
      <vt:lpstr>Ιστορική αναδρομή: Η Ψυχολογία ως Επιστήμη</vt:lpstr>
      <vt:lpstr>Σύγχρονες προσεγγίσεις</vt:lpstr>
      <vt:lpstr>Συναφείς κλάδοι</vt:lpstr>
      <vt:lpstr>Απορίες, Προβληματισμοί, Επισημάνσεις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Γενική &amp; Εξελικτική Ψυχολογία  Α΄ εξαμήνου</dc:title>
  <dc:creator>MARIA DIMITRIADOU</dc:creator>
  <cp:lastModifiedBy>Maria Dimitriadou</cp:lastModifiedBy>
  <cp:revision>46</cp:revision>
  <dcterms:created xsi:type="dcterms:W3CDTF">2021-10-19T10:46:35Z</dcterms:created>
  <dcterms:modified xsi:type="dcterms:W3CDTF">2025-03-07T18:10:40Z</dcterms:modified>
</cp:coreProperties>
</file>