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sldIdLst>
    <p:sldId id="256" r:id="rId2"/>
    <p:sldId id="292" r:id="rId3"/>
    <p:sldId id="293" r:id="rId4"/>
    <p:sldId id="294" r:id="rId5"/>
    <p:sldId id="295" r:id="rId6"/>
    <p:sldId id="296" r:id="rId7"/>
    <p:sldId id="297" r:id="rId8"/>
    <p:sldId id="298" r:id="rId9"/>
    <p:sldId id="287" r:id="rId10"/>
    <p:sldId id="288" r:id="rId11"/>
    <p:sldId id="269" r:id="rId12"/>
    <p:sldId id="270" r:id="rId13"/>
    <p:sldId id="281" r:id="rId14"/>
    <p:sldId id="283" r:id="rId15"/>
    <p:sldId id="284" r:id="rId16"/>
    <p:sldId id="285" r:id="rId17"/>
    <p:sldId id="286" r:id="rId18"/>
    <p:sldId id="289" r:id="rId19"/>
    <p:sldId id="290" r:id="rId20"/>
    <p:sldId id="291" r:id="rId21"/>
    <p:sldId id="299" r:id="rId22"/>
    <p:sldId id="268" r:id="rId23"/>
    <p:sldId id="265"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116" d="100"/>
          <a:sy n="116" d="100"/>
        </p:scale>
        <p:origin x="-390"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3048000" y="3124200"/>
            <a:ext cx="82296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10733828" y="1110597"/>
            <a:ext cx="2286000" cy="508000"/>
          </a:xfrm>
        </p:spPr>
        <p:txBody>
          <a:bodyPr/>
          <a:lstStyle/>
          <a:p>
            <a:fld id="{B61BEF0D-F0BB-DE4B-95CE-6DB70DBA9567}" type="datetimeFigureOut">
              <a:rPr lang="en-US" smtClean="0"/>
              <a:pPr/>
              <a:t>3/16/2021</a:t>
            </a:fld>
            <a:endParaRPr lang="en-US" dirty="0"/>
          </a:p>
        </p:txBody>
      </p:sp>
      <p:sp>
        <p:nvSpPr>
          <p:cNvPr id="17" name="16 - Θέση υποσέλιδου"/>
          <p:cNvSpPr>
            <a:spLocks noGrp="1"/>
          </p:cNvSpPr>
          <p:nvPr>
            <p:ph type="ftr" sz="quarter" idx="11"/>
          </p:nvPr>
        </p:nvSpPr>
        <p:spPr bwMode="auto">
          <a:xfrm rot="5400000">
            <a:off x="10045959" y="4117661"/>
            <a:ext cx="3657600" cy="512064"/>
          </a:xfrm>
        </p:spPr>
        <p:txBody>
          <a:bodyPr/>
          <a:lstStyle/>
          <a:p>
            <a:endParaRPr lang="en-US" dirty="0"/>
          </a:p>
        </p:txBody>
      </p:sp>
      <p:sp>
        <p:nvSpPr>
          <p:cNvPr id="10" name="9 - Ορθογώνιο"/>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767392" y="4928702"/>
            <a:ext cx="812800" cy="517524"/>
          </a:xfrm>
        </p:spPr>
        <p:txBody>
          <a:bodyPr/>
          <a:lstStyle/>
          <a:p>
            <a:fld id="{D57F1E4F-1CFF-5643-939E-217C01CDF56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61BEF0D-F0BB-DE4B-95CE-6DB70DBA9567}" type="datetimeFigureOut">
              <a:rPr lang="en-US" smtClean="0"/>
              <a:pPr/>
              <a:t>3/16/2021</a:t>
            </a:fld>
            <a:endParaRPr lang="en-US" dirty="0"/>
          </a:p>
        </p:txBody>
      </p:sp>
      <p:sp>
        <p:nvSpPr>
          <p:cNvPr id="5" name="4 - Θέση υποσέλιδου"/>
          <p:cNvSpPr>
            <a:spLocks noGrp="1"/>
          </p:cNvSpPr>
          <p:nvPr>
            <p:ph type="ftr" sz="quarter" idx="11"/>
          </p:nvPr>
        </p:nvSpPr>
        <p:spPr/>
        <p:txBody>
          <a:bodyPr/>
          <a:lstStyle/>
          <a:p>
            <a:endParaRPr lang="en-US" dirty="0"/>
          </a:p>
        </p:txBody>
      </p:sp>
      <p:sp>
        <p:nvSpPr>
          <p:cNvPr id="6" name="5 - Θέση αριθμού διαφάνειας"/>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839200" y="274640"/>
            <a:ext cx="22352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609600" y="274639"/>
            <a:ext cx="80264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61BEF0D-F0BB-DE4B-95CE-6DB70DBA9567}" type="datetimeFigureOut">
              <a:rPr lang="en-US" smtClean="0"/>
              <a:pPr/>
              <a:t>3/16/2021</a:t>
            </a:fld>
            <a:endParaRPr lang="en-US" dirty="0"/>
          </a:p>
        </p:txBody>
      </p:sp>
      <p:sp>
        <p:nvSpPr>
          <p:cNvPr id="5" name="4 - Θέση υποσέλιδου"/>
          <p:cNvSpPr>
            <a:spLocks noGrp="1"/>
          </p:cNvSpPr>
          <p:nvPr>
            <p:ph type="ftr" sz="quarter" idx="11"/>
          </p:nvPr>
        </p:nvSpPr>
        <p:spPr/>
        <p:txBody>
          <a:bodyPr/>
          <a:lstStyle/>
          <a:p>
            <a:endParaRPr lang="en-US" dirty="0"/>
          </a:p>
        </p:txBody>
      </p:sp>
      <p:sp>
        <p:nvSpPr>
          <p:cNvPr id="6" name="5 - Θέση αριθμού διαφάνειας"/>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609600" y="1600200"/>
            <a:ext cx="99568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B61BEF0D-F0BB-DE4B-95CE-6DB70DBA9567}" type="datetimeFigureOut">
              <a:rPr lang="en-US" smtClean="0"/>
              <a:pPr/>
              <a:t>3/16/2021</a:t>
            </a:fld>
            <a:endParaRPr lang="en-US" dirty="0"/>
          </a:p>
        </p:txBody>
      </p:sp>
      <p:sp>
        <p:nvSpPr>
          <p:cNvPr id="9" name="8 - Θέση αριθμού διαφάνειας"/>
          <p:cNvSpPr>
            <a:spLocks noGrp="1"/>
          </p:cNvSpPr>
          <p:nvPr>
            <p:ph type="sldNum" sz="quarter" idx="15"/>
          </p:nvPr>
        </p:nvSpPr>
        <p:spPr/>
        <p:txBody>
          <a:bodyPr rtlCol="0"/>
          <a:lstStyle/>
          <a:p>
            <a:fld id="{D57F1E4F-1CFF-5643-939E-217C01CDF565}" type="slidenum">
              <a:rPr lang="en-US" smtClean="0"/>
              <a:pPr/>
              <a:t>‹#›</a:t>
            </a:fld>
            <a:endParaRPr lang="en-US" dirty="0"/>
          </a:p>
        </p:txBody>
      </p:sp>
      <p:sp>
        <p:nvSpPr>
          <p:cNvPr id="10" name="9 - Θέση υποσέλιδου"/>
          <p:cNvSpPr>
            <a:spLocks noGrp="1"/>
          </p:cNvSpPr>
          <p:nvPr>
            <p:ph type="ftr" sz="quarter" idx="16"/>
          </p:nvPr>
        </p:nvSpPr>
        <p:spPr/>
        <p:txBody>
          <a:bodyPr rtlCol="0"/>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0" y="2895600"/>
            <a:ext cx="82296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10732008" y="1106932"/>
            <a:ext cx="2286000" cy="508000"/>
          </a:xfrm>
        </p:spPr>
        <p:txBody>
          <a:bodyPr/>
          <a:lstStyle/>
          <a:p>
            <a:fld id="{B61BEF0D-F0BB-DE4B-95CE-6DB70DBA9567}" type="datetimeFigureOut">
              <a:rPr lang="en-US" smtClean="0"/>
              <a:pPr/>
              <a:t>3/16/2021</a:t>
            </a:fld>
            <a:endParaRPr lang="en-US" dirty="0"/>
          </a:p>
        </p:txBody>
      </p:sp>
      <p:sp>
        <p:nvSpPr>
          <p:cNvPr id="5" name="4 - Θέση υποσέλιδου"/>
          <p:cNvSpPr>
            <a:spLocks noGrp="1"/>
          </p:cNvSpPr>
          <p:nvPr>
            <p:ph type="ftr" sz="quarter" idx="11"/>
          </p:nvPr>
        </p:nvSpPr>
        <p:spPr bwMode="auto">
          <a:xfrm rot="5400000">
            <a:off x="10046208" y="4114800"/>
            <a:ext cx="3657600" cy="512064"/>
          </a:xfrm>
        </p:spPr>
        <p:txBody>
          <a:bodyPr/>
          <a:lstStyle/>
          <a:p>
            <a:endParaRPr lang="en-US" dirty="0"/>
          </a:p>
        </p:txBody>
      </p:sp>
      <p:sp>
        <p:nvSpPr>
          <p:cNvPr id="9" name="8 - Ορθογώνιο"/>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787488" y="4928702"/>
            <a:ext cx="812800" cy="517524"/>
          </a:xfrm>
        </p:spPr>
        <p:txBody>
          <a:bodyPr/>
          <a:lstStyle/>
          <a:p>
            <a:fld id="{D57F1E4F-1CFF-5643-939E-217C01CDF56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B61BEF0D-F0BB-DE4B-95CE-6DB70DBA9567}" type="datetimeFigureOut">
              <a:rPr lang="en-US" smtClean="0"/>
              <a:pPr/>
              <a:t>3/16/2021</a:t>
            </a:fld>
            <a:endParaRPr lang="en-US" dirty="0"/>
          </a:p>
        </p:txBody>
      </p:sp>
      <p:sp>
        <p:nvSpPr>
          <p:cNvPr id="6" name="5 - Θέση υποσέλιδου"/>
          <p:cNvSpPr>
            <a:spLocks noGrp="1"/>
          </p:cNvSpPr>
          <p:nvPr>
            <p:ph type="ftr" sz="quarter" idx="11"/>
          </p:nvPr>
        </p:nvSpPr>
        <p:spPr/>
        <p:txBody>
          <a:bodyPr/>
          <a:lstStyle/>
          <a:p>
            <a:endParaRPr lang="en-US" dirty="0"/>
          </a:p>
        </p:txBody>
      </p:sp>
      <p:sp>
        <p:nvSpPr>
          <p:cNvPr id="7" name="6 - Θέση αριθμού διαφάνειας"/>
          <p:cNvSpPr>
            <a:spLocks noGrp="1"/>
          </p:cNvSpPr>
          <p:nvPr>
            <p:ph type="sldNum" sz="quarter" idx="12"/>
          </p:nvPr>
        </p:nvSpPr>
        <p:spPr/>
        <p:txBody>
          <a:bodyPr/>
          <a:lstStyle/>
          <a:p>
            <a:fld id="{D57F1E4F-1CFF-5643-939E-217C01CDF565}" type="slidenum">
              <a:rPr lang="en-US" smtClean="0"/>
              <a:pPr/>
              <a:t>‹#›</a:t>
            </a:fld>
            <a:endParaRPr lang="en-US" dirty="0"/>
          </a:p>
        </p:txBody>
      </p:sp>
      <p:sp>
        <p:nvSpPr>
          <p:cNvPr id="9" name="8 - Θέση περιεχομένου"/>
          <p:cNvSpPr>
            <a:spLocks noGrp="1"/>
          </p:cNvSpPr>
          <p:nvPr>
            <p:ph sz="quarter" idx="1"/>
          </p:nvPr>
        </p:nvSpPr>
        <p:spPr>
          <a:xfrm>
            <a:off x="609600" y="1600200"/>
            <a:ext cx="48768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5693664" y="1600200"/>
            <a:ext cx="48768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100584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B61BEF0D-F0BB-DE4B-95CE-6DB70DBA9567}" type="datetimeFigureOut">
              <a:rPr lang="en-US" smtClean="0"/>
              <a:pPr/>
              <a:t>3/16/2021</a:t>
            </a:fld>
            <a:endParaRPr lang="en-US" dirty="0"/>
          </a:p>
        </p:txBody>
      </p:sp>
      <p:sp>
        <p:nvSpPr>
          <p:cNvPr id="8" name="7 - Θέση υποσέλιδου"/>
          <p:cNvSpPr>
            <a:spLocks noGrp="1"/>
          </p:cNvSpPr>
          <p:nvPr>
            <p:ph type="ftr" sz="quarter" idx="11"/>
          </p:nvPr>
        </p:nvSpPr>
        <p:spPr/>
        <p:txBody>
          <a:bodyPr/>
          <a:lstStyle/>
          <a:p>
            <a:endParaRPr lang="en-US" dirty="0"/>
          </a:p>
        </p:txBody>
      </p:sp>
      <p:sp>
        <p:nvSpPr>
          <p:cNvPr id="9" name="8 - Θέση αριθμού διαφάνειας"/>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10 - Θέση περιεχομένου"/>
          <p:cNvSpPr>
            <a:spLocks noGrp="1"/>
          </p:cNvSpPr>
          <p:nvPr>
            <p:ph sz="quarter" idx="2"/>
          </p:nvPr>
        </p:nvSpPr>
        <p:spPr>
          <a:xfrm>
            <a:off x="609600" y="2362200"/>
            <a:ext cx="48768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5829300" y="2362200"/>
            <a:ext cx="48768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B61BEF0D-F0BB-DE4B-95CE-6DB70DBA9567}" type="datetimeFigureOut">
              <a:rPr lang="en-US" smtClean="0"/>
              <a:pPr/>
              <a:t>3/16/2021</a:t>
            </a:fld>
            <a:endParaRPr lang="en-US" dirty="0"/>
          </a:p>
        </p:txBody>
      </p:sp>
      <p:sp>
        <p:nvSpPr>
          <p:cNvPr id="7" name="6 - Θέση αριθμού διαφάνειας"/>
          <p:cNvSpPr>
            <a:spLocks noGrp="1"/>
          </p:cNvSpPr>
          <p:nvPr>
            <p:ph type="sldNum" sz="quarter" idx="11"/>
          </p:nvPr>
        </p:nvSpPr>
        <p:spPr/>
        <p:txBody>
          <a:bodyPr rtlCol="0"/>
          <a:lstStyle/>
          <a:p>
            <a:fld id="{D57F1E4F-1CFF-5643-939E-217C01CDF565}" type="slidenum">
              <a:rPr lang="en-US" smtClean="0"/>
              <a:pPr/>
              <a:t>‹#›</a:t>
            </a:fld>
            <a:endParaRPr lang="en-US" dirty="0"/>
          </a:p>
        </p:txBody>
      </p:sp>
      <p:sp>
        <p:nvSpPr>
          <p:cNvPr id="8" name="7 - Θέση υποσέλιδου"/>
          <p:cNvSpPr>
            <a:spLocks noGrp="1"/>
          </p:cNvSpPr>
          <p:nvPr>
            <p:ph type="ftr" sz="quarter" idx="12"/>
          </p:nvPr>
        </p:nvSpPr>
        <p:spPr/>
        <p:txBody>
          <a:bodyPr rtlCol="0"/>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61BEF0D-F0BB-DE4B-95CE-6DB70DBA9567}" type="datetimeFigureOut">
              <a:rPr lang="en-US" smtClean="0"/>
              <a:pPr/>
              <a:t>3/16/2021</a:t>
            </a:fld>
            <a:endParaRPr lang="en-US" dirty="0"/>
          </a:p>
        </p:txBody>
      </p:sp>
      <p:sp>
        <p:nvSpPr>
          <p:cNvPr id="3" name="2 - Θέση υποσέλιδου"/>
          <p:cNvSpPr>
            <a:spLocks noGrp="1"/>
          </p:cNvSpPr>
          <p:nvPr>
            <p:ph type="ftr" sz="quarter" idx="11"/>
          </p:nvPr>
        </p:nvSpPr>
        <p:spPr/>
        <p:txBody>
          <a:bodyPr/>
          <a:lstStyle/>
          <a:p>
            <a:endParaRPr lang="en-US" dirty="0"/>
          </a:p>
        </p:txBody>
      </p:sp>
      <p:sp>
        <p:nvSpPr>
          <p:cNvPr id="4" name="3 - Θέση αριθμού διαφάνειας"/>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406400" y="274320"/>
            <a:ext cx="75184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B61BEF0D-F0BB-DE4B-95CE-6DB70DBA9567}" type="datetimeFigureOut">
              <a:rPr lang="en-US" smtClean="0"/>
              <a:pPr/>
              <a:t>3/16/2021</a:t>
            </a:fld>
            <a:endParaRPr lang="en-US" dirty="0"/>
          </a:p>
        </p:txBody>
      </p:sp>
      <p:sp>
        <p:nvSpPr>
          <p:cNvPr id="22" name="21 - Θέση αριθμού διαφάνειας"/>
          <p:cNvSpPr>
            <a:spLocks noGrp="1"/>
          </p:cNvSpPr>
          <p:nvPr>
            <p:ph type="sldNum" sz="quarter" idx="15"/>
          </p:nvPr>
        </p:nvSpPr>
        <p:spPr/>
        <p:txBody>
          <a:bodyPr rtlCol="0"/>
          <a:lstStyle/>
          <a:p>
            <a:fld id="{D57F1E4F-1CFF-5643-939E-217C01CDF565}" type="slidenum">
              <a:rPr lang="en-US" smtClean="0"/>
              <a:pPr/>
              <a:t>‹#›</a:t>
            </a:fld>
            <a:endParaRPr lang="en-US" dirty="0"/>
          </a:p>
        </p:txBody>
      </p:sp>
      <p:sp>
        <p:nvSpPr>
          <p:cNvPr id="23" name="22 - Θέση υποσέλιδου"/>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5518404" y="3124200"/>
            <a:ext cx="6309360" cy="6096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B61BEF0D-F0BB-DE4B-95CE-6DB70DBA9567}" type="datetimeFigureOut">
              <a:rPr lang="en-US" smtClean="0"/>
              <a:pPr/>
              <a:t>3/16/2021</a:t>
            </a:fld>
            <a:endParaRPr lang="en-US" dirty="0"/>
          </a:p>
        </p:txBody>
      </p:sp>
      <p:sp>
        <p:nvSpPr>
          <p:cNvPr id="18" name="17 - Θέση αριθμού διαφάνειας"/>
          <p:cNvSpPr>
            <a:spLocks noGrp="1"/>
          </p:cNvSpPr>
          <p:nvPr>
            <p:ph type="sldNum" sz="quarter" idx="11"/>
          </p:nvPr>
        </p:nvSpPr>
        <p:spPr/>
        <p:txBody>
          <a:bodyPr rtlCol="0"/>
          <a:lstStyle/>
          <a:p>
            <a:fld id="{D57F1E4F-1CFF-5643-939E-217C01CDF565}" type="slidenum">
              <a:rPr lang="en-US" smtClean="0"/>
              <a:pPr/>
              <a:t>‹#›</a:t>
            </a:fld>
            <a:endParaRPr lang="en-US" dirty="0"/>
          </a:p>
        </p:txBody>
      </p:sp>
      <p:sp>
        <p:nvSpPr>
          <p:cNvPr id="21" name="20 - Θέση υποσέλιδου"/>
          <p:cNvSpPr>
            <a:spLocks noGrp="1"/>
          </p:cNvSpPr>
          <p:nvPr>
            <p:ph type="ftr" sz="quarter" idx="12"/>
          </p:nvPr>
        </p:nvSpPr>
        <p:spPr/>
        <p:txBody>
          <a:bodyPr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609600" y="274638"/>
            <a:ext cx="99568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B61BEF0D-F0BB-DE4B-95CE-6DB70DBA9567}" type="datetimeFigureOut">
              <a:rPr lang="en-US" smtClean="0"/>
              <a:pPr/>
              <a:t>3/16/2021</a:t>
            </a:fld>
            <a:endParaRPr lang="en-US" dirty="0"/>
          </a:p>
        </p:txBody>
      </p:sp>
      <p:sp>
        <p:nvSpPr>
          <p:cNvPr id="3" name="2 - Θέση υποσέλιδου"/>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7" name="6 - Ευθεία γραμμή σύνδεσης"/>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D57F1E4F-1CFF-5643-939E-217C01CDF56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xml"/><Relationship Id="rId4" Type="http://schemas.openxmlformats.org/officeDocument/2006/relationships/image" Target="../media/image17.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4973" y="356792"/>
            <a:ext cx="10586434" cy="1646302"/>
          </a:xfrm>
        </p:spPr>
        <p:txBody>
          <a:bodyPr>
            <a:normAutofit fontScale="90000"/>
          </a:bodyPr>
          <a:lstStyle/>
          <a:p>
            <a:pPr algn="ctr"/>
            <a:r>
              <a:rPr lang="el-GR" sz="4000" u="sng" dirty="0" smtClean="0">
                <a:solidFill>
                  <a:schemeClr val="accent1">
                    <a:lumMod val="75000"/>
                  </a:schemeClr>
                </a:solidFill>
                <a:latin typeface="Calibri" pitchFamily="34" charset="0"/>
              </a:rPr>
              <a:t>ΞΗΡΟ ΠΕΝΤΙΚΙΟΥΡ</a:t>
            </a:r>
            <a:br>
              <a:rPr lang="el-GR" sz="4000" u="sng" dirty="0" smtClean="0">
                <a:solidFill>
                  <a:schemeClr val="accent1">
                    <a:lumMod val="75000"/>
                  </a:schemeClr>
                </a:solidFill>
                <a:latin typeface="Calibri" pitchFamily="34" charset="0"/>
              </a:rPr>
            </a:br>
            <a:r>
              <a:rPr lang="el-GR" sz="4000" u="sng" dirty="0" smtClean="0">
                <a:solidFill>
                  <a:schemeClr val="accent1">
                    <a:lumMod val="75000"/>
                  </a:schemeClr>
                </a:solidFill>
                <a:latin typeface="Calibri" pitchFamily="34" charset="0"/>
              </a:rPr>
              <a:t/>
            </a:r>
            <a:br>
              <a:rPr lang="el-GR" sz="4000" u="sng" dirty="0" smtClean="0">
                <a:solidFill>
                  <a:schemeClr val="accent1">
                    <a:lumMod val="75000"/>
                  </a:schemeClr>
                </a:solidFill>
                <a:latin typeface="Calibri" pitchFamily="34" charset="0"/>
              </a:rPr>
            </a:br>
            <a:endParaRPr lang="en-US" sz="4000" u="sng" dirty="0">
              <a:solidFill>
                <a:schemeClr val="accent1">
                  <a:lumMod val="75000"/>
                </a:schemeClr>
              </a:solidFill>
              <a:latin typeface="Calibri" pitchFamily="34" charset="0"/>
            </a:endParaRPr>
          </a:p>
        </p:txBody>
      </p:sp>
      <p:sp>
        <p:nvSpPr>
          <p:cNvPr id="3" name="Subtitle 2"/>
          <p:cNvSpPr>
            <a:spLocks noGrp="1"/>
          </p:cNvSpPr>
          <p:nvPr>
            <p:ph type="subTitle" idx="1"/>
          </p:nvPr>
        </p:nvSpPr>
        <p:spPr>
          <a:xfrm>
            <a:off x="2892914" y="4536866"/>
            <a:ext cx="9157252" cy="1096899"/>
          </a:xfrm>
        </p:spPr>
        <p:txBody>
          <a:bodyPr>
            <a:noAutofit/>
          </a:bodyPr>
          <a:lstStyle/>
          <a:p>
            <a:pPr algn="r"/>
            <a:r>
              <a:rPr lang="el-GR" sz="2000" b="0" dirty="0" smtClean="0">
                <a:solidFill>
                  <a:schemeClr val="accent1">
                    <a:lumMod val="75000"/>
                  </a:schemeClr>
                </a:solidFill>
                <a:latin typeface="Calibri" pitchFamily="34" charset="0"/>
              </a:rPr>
              <a:t>Ειδικότητα</a:t>
            </a:r>
            <a:r>
              <a:rPr lang="en-US" sz="2000" b="0" dirty="0" smtClean="0">
                <a:solidFill>
                  <a:schemeClr val="accent1">
                    <a:lumMod val="75000"/>
                  </a:schemeClr>
                </a:solidFill>
                <a:latin typeface="Calibri" pitchFamily="34" charset="0"/>
              </a:rPr>
              <a:t>: </a:t>
            </a:r>
            <a:r>
              <a:rPr lang="el-GR" sz="2000" b="0" dirty="0" smtClean="0">
                <a:solidFill>
                  <a:schemeClr val="accent1">
                    <a:lumMod val="75000"/>
                  </a:schemeClr>
                </a:solidFill>
                <a:latin typeface="Calibri" pitchFamily="34" charset="0"/>
              </a:rPr>
              <a:t>Τεχνικός Αισθητικός Ποδολογίας – Καλλωπισμού Νυχιών και Ονυχοπλαστικής</a:t>
            </a:r>
          </a:p>
          <a:p>
            <a:pPr algn="r"/>
            <a:r>
              <a:rPr lang="el-GR" sz="2000" b="0" dirty="0" smtClean="0">
                <a:solidFill>
                  <a:schemeClr val="accent1">
                    <a:lumMod val="75000"/>
                  </a:schemeClr>
                </a:solidFill>
                <a:latin typeface="Calibri" pitchFamily="34" charset="0"/>
              </a:rPr>
              <a:t>Β΄Εξάμηνο</a:t>
            </a:r>
          </a:p>
          <a:p>
            <a:pPr algn="r"/>
            <a:r>
              <a:rPr lang="el-GR" sz="2000" b="0" dirty="0" smtClean="0">
                <a:solidFill>
                  <a:schemeClr val="accent1">
                    <a:lumMod val="75000"/>
                  </a:schemeClr>
                </a:solidFill>
                <a:latin typeface="Calibri" pitchFamily="34" charset="0"/>
              </a:rPr>
              <a:t>Μάθημα</a:t>
            </a:r>
            <a:r>
              <a:rPr lang="en-US" sz="2000" b="0" dirty="0" smtClean="0">
                <a:solidFill>
                  <a:schemeClr val="accent1">
                    <a:lumMod val="75000"/>
                  </a:schemeClr>
                </a:solidFill>
                <a:latin typeface="Calibri" pitchFamily="34" charset="0"/>
              </a:rPr>
              <a:t>:</a:t>
            </a:r>
            <a:r>
              <a:rPr lang="el-GR" sz="2000" b="0" dirty="0" smtClean="0">
                <a:solidFill>
                  <a:schemeClr val="accent1">
                    <a:lumMod val="75000"/>
                  </a:schemeClr>
                </a:solidFill>
                <a:latin typeface="Calibri" pitchFamily="34" charset="0"/>
              </a:rPr>
              <a:t>Πρακτική Εφαρμογή Στην Ειδικότητα</a:t>
            </a:r>
          </a:p>
          <a:p>
            <a:pPr algn="r"/>
            <a:r>
              <a:rPr lang="el-GR" sz="2000" b="0" dirty="0" smtClean="0">
                <a:solidFill>
                  <a:schemeClr val="accent1">
                    <a:lumMod val="75000"/>
                  </a:schemeClr>
                </a:solidFill>
                <a:latin typeface="Calibri" pitchFamily="34" charset="0"/>
              </a:rPr>
              <a:t>Ματοπούλου Ελένη</a:t>
            </a:r>
          </a:p>
          <a:p>
            <a:pPr algn="r"/>
            <a:r>
              <a:rPr lang="el-GR" sz="2000" b="0" dirty="0" smtClean="0">
                <a:solidFill>
                  <a:schemeClr val="accent1">
                    <a:lumMod val="75000"/>
                  </a:schemeClr>
                </a:solidFill>
                <a:latin typeface="Calibri" pitchFamily="34" charset="0"/>
              </a:rPr>
              <a:t>Θεσσαλονίκη 2021 </a:t>
            </a:r>
            <a:endParaRPr lang="en-US" sz="2000" b="0" dirty="0">
              <a:solidFill>
                <a:schemeClr val="accent1">
                  <a:lumMod val="75000"/>
                </a:schemeClr>
              </a:solidFill>
              <a:latin typeface="Calibri" pitchFamily="34" charset="0"/>
            </a:endParaRPr>
          </a:p>
        </p:txBody>
      </p:sp>
      <p:pic>
        <p:nvPicPr>
          <p:cNvPr id="23554" name="Picture 2" descr="Αποτέλεσμα εικόνας για υγρο πεντικιουρ"/>
          <p:cNvPicPr>
            <a:picLocks noChangeAspect="1" noChangeArrowheads="1"/>
          </p:cNvPicPr>
          <p:nvPr/>
        </p:nvPicPr>
        <p:blipFill>
          <a:blip r:embed="rId2"/>
          <a:srcRect/>
          <a:stretch>
            <a:fillRect/>
          </a:stretch>
        </p:blipFill>
        <p:spPr bwMode="auto">
          <a:xfrm>
            <a:off x="3986169" y="1536357"/>
            <a:ext cx="4305300" cy="2857500"/>
          </a:xfrm>
          <a:prstGeom prst="rect">
            <a:avLst/>
          </a:prstGeom>
          <a:noFill/>
        </p:spPr>
      </p:pic>
    </p:spTree>
    <p:extLst>
      <p:ext uri="{BB962C8B-B14F-4D97-AF65-F5344CB8AC3E}">
        <p14:creationId xmlns="" xmlns:p14="http://schemas.microsoft.com/office/powerpoint/2010/main" val="17959288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3271411" y="991871"/>
            <a:ext cx="4286280" cy="1631216"/>
          </a:xfrm>
          <a:prstGeom prst="rect">
            <a:avLst/>
          </a:prstGeom>
        </p:spPr>
        <p:txBody>
          <a:bodyPr wrap="square">
            <a:spAutoFit/>
          </a:bodyPr>
          <a:lstStyle/>
          <a:p>
            <a:pPr algn="ctr"/>
            <a:r>
              <a:rPr lang="el-GR" sz="2000" b="1" u="sng" dirty="0" smtClean="0">
                <a:solidFill>
                  <a:schemeClr val="accent1">
                    <a:lumMod val="75000"/>
                  </a:schemeClr>
                </a:solidFill>
                <a:latin typeface="Calibri" pitchFamily="34" charset="0"/>
              </a:rPr>
              <a:t>ΥΛΙΚΑ ΞΗΡΟΥ ΠΕΝΤΙΚΙΟΥΡ</a:t>
            </a:r>
          </a:p>
          <a:p>
            <a:endParaRPr lang="el-GR" sz="2000" dirty="0" smtClean="0">
              <a:solidFill>
                <a:schemeClr val="accent1">
                  <a:lumMod val="75000"/>
                </a:schemeClr>
              </a:solidFill>
              <a:latin typeface="Calibri" pitchFamily="34" charset="0"/>
            </a:endParaRPr>
          </a:p>
          <a:p>
            <a:endParaRPr lang="el-GR" sz="2000" dirty="0" smtClean="0">
              <a:solidFill>
                <a:schemeClr val="accent1">
                  <a:lumMod val="75000"/>
                </a:schemeClr>
              </a:solidFill>
              <a:latin typeface="Calibri" pitchFamily="34" charset="0"/>
            </a:endParaRPr>
          </a:p>
          <a:p>
            <a:endParaRPr lang="el-GR" sz="2000" dirty="0" smtClean="0">
              <a:solidFill>
                <a:schemeClr val="accent1">
                  <a:lumMod val="75000"/>
                </a:schemeClr>
              </a:solidFill>
              <a:latin typeface="Calibri" pitchFamily="34" charset="0"/>
            </a:endParaRPr>
          </a:p>
          <a:p>
            <a:endParaRPr lang="el-GR" sz="2000" dirty="0" smtClean="0">
              <a:solidFill>
                <a:schemeClr val="accent1">
                  <a:lumMod val="75000"/>
                </a:schemeClr>
              </a:solidFill>
              <a:latin typeface="Calibri" pitchFamily="34" charset="0"/>
            </a:endParaRPr>
          </a:p>
        </p:txBody>
      </p:sp>
      <p:sp>
        <p:nvSpPr>
          <p:cNvPr id="4" name="3 - Στρογγυλεμένο ορθογώνιο"/>
          <p:cNvSpPr/>
          <p:nvPr/>
        </p:nvSpPr>
        <p:spPr>
          <a:xfrm>
            <a:off x="2397211" y="1688756"/>
            <a:ext cx="5906531" cy="3899859"/>
          </a:xfrm>
          <a:prstGeom prst="round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r>
              <a:rPr lang="el-GR" sz="2000" dirty="0" smtClean="0">
                <a:solidFill>
                  <a:schemeClr val="accent1">
                    <a:lumMod val="75000"/>
                  </a:schemeClr>
                </a:solidFill>
                <a:latin typeface="Calibri" pitchFamily="34" charset="0"/>
              </a:rPr>
              <a:t>Σε περίπτωση που επιθυμούμε να βάψουμε τα νύχια, μετά το τέλος του πεντικιούρ θα χρειαστούμε επιπλέον</a:t>
            </a:r>
            <a:r>
              <a:rPr lang="en-US" sz="2000" dirty="0" smtClean="0">
                <a:solidFill>
                  <a:schemeClr val="accent1">
                    <a:lumMod val="75000"/>
                  </a:schemeClr>
                </a:solidFill>
                <a:latin typeface="Calibri" pitchFamily="34" charset="0"/>
              </a:rPr>
              <a:t>:</a:t>
            </a:r>
          </a:p>
          <a:p>
            <a:endParaRPr lang="el-GR"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 Χρωματιστά βερνίκια</a:t>
            </a:r>
            <a:endParaRPr lang="en-US" sz="2000" dirty="0" smtClean="0">
              <a:solidFill>
                <a:schemeClr val="accent1">
                  <a:lumMod val="75000"/>
                </a:schemeClr>
              </a:solidFill>
              <a:latin typeface="Calibri" pitchFamily="34" charset="0"/>
            </a:endParaRPr>
          </a:p>
          <a:p>
            <a:pPr>
              <a:buFont typeface="Wingdings" pitchFamily="2" charset="2"/>
              <a:buChar char="v"/>
            </a:pPr>
            <a:endParaRPr lang="en-US" sz="2000" b="1" u="sng"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Βάση</a:t>
            </a:r>
            <a:r>
              <a:rPr lang="en-US" sz="2000" dirty="0" smtClean="0">
                <a:solidFill>
                  <a:schemeClr val="accent1">
                    <a:lumMod val="75000"/>
                  </a:schemeClr>
                </a:solidFill>
                <a:latin typeface="Calibri" pitchFamily="34" charset="0"/>
              </a:rPr>
              <a:t>(base coat)</a:t>
            </a:r>
          </a:p>
          <a:p>
            <a:pPr>
              <a:buFont typeface="Wingdings" pitchFamily="2" charset="2"/>
              <a:buChar char="v"/>
            </a:pPr>
            <a:endParaRPr lang="el-GR"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Τοπ(</a:t>
            </a:r>
            <a:r>
              <a:rPr lang="en-US" sz="2000" dirty="0" smtClean="0">
                <a:solidFill>
                  <a:schemeClr val="accent1">
                    <a:lumMod val="75000"/>
                  </a:schemeClr>
                </a:solidFill>
                <a:latin typeface="Calibri" pitchFamily="34" charset="0"/>
              </a:rPr>
              <a:t>top coat)</a:t>
            </a:r>
          </a:p>
          <a:p>
            <a:pPr>
              <a:buFont typeface="Wingdings" pitchFamily="2" charset="2"/>
              <a:buChar char="v"/>
            </a:pPr>
            <a:endParaRPr lang="en-US"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Στεγνωτικό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145059" y="730238"/>
            <a:ext cx="8756822" cy="5324535"/>
          </a:xfrm>
          <a:prstGeom prst="rect">
            <a:avLst/>
          </a:prstGeom>
        </p:spPr>
        <p:txBody>
          <a:bodyPr wrap="square">
            <a:spAutoFit/>
          </a:bodyPr>
          <a:lstStyle/>
          <a:p>
            <a:pPr algn="ctr"/>
            <a:r>
              <a:rPr lang="el-GR" sz="2000" b="1" u="sng" dirty="0" smtClean="0">
                <a:solidFill>
                  <a:schemeClr val="accent1">
                    <a:lumMod val="75000"/>
                  </a:schemeClr>
                </a:solidFill>
                <a:latin typeface="Calibri" pitchFamily="34" charset="0"/>
              </a:rPr>
              <a:t>ΕΡΓΑΛΕΙΑ ΞΗΡΟΥ ΠΕΝΤΙΚΙΟΥΡ</a:t>
            </a:r>
            <a:endParaRPr lang="en-US" sz="2000" b="1" u="sng" dirty="0" smtClean="0">
              <a:solidFill>
                <a:schemeClr val="accent1">
                  <a:lumMod val="75000"/>
                </a:schemeClr>
              </a:solidFill>
              <a:latin typeface="Calibri" pitchFamily="34" charset="0"/>
            </a:endParaRPr>
          </a:p>
          <a:p>
            <a:endParaRPr lang="en-US" sz="2000" dirty="0" smtClean="0">
              <a:solidFill>
                <a:schemeClr val="accent1">
                  <a:lumMod val="75000"/>
                </a:schemeClr>
              </a:solidFill>
              <a:latin typeface="Calibri" pitchFamily="34" charset="0"/>
            </a:endParaRPr>
          </a:p>
          <a:p>
            <a:r>
              <a:rPr lang="el-GR" sz="2000" dirty="0" smtClean="0">
                <a:solidFill>
                  <a:schemeClr val="accent1">
                    <a:lumMod val="75000"/>
                  </a:schemeClr>
                </a:solidFill>
                <a:latin typeface="Calibri" pitchFamily="34" charset="0"/>
              </a:rPr>
              <a:t>Τα εργαλεία που χρησιμοποιούνται στο υγρό πεντικιούρ είναι τα εξής</a:t>
            </a:r>
            <a:r>
              <a:rPr lang="en-US" sz="2000" dirty="0" smtClean="0">
                <a:solidFill>
                  <a:schemeClr val="accent1">
                    <a:lumMod val="75000"/>
                  </a:schemeClr>
                </a:solidFill>
                <a:latin typeface="Calibri" pitchFamily="34" charset="0"/>
              </a:rPr>
              <a:t>:</a:t>
            </a:r>
            <a:endParaRPr lang="el-GR" sz="2000" dirty="0" smtClean="0">
              <a:solidFill>
                <a:schemeClr val="accent1">
                  <a:lumMod val="75000"/>
                </a:schemeClr>
              </a:solidFill>
              <a:latin typeface="Calibri" pitchFamily="34" charset="0"/>
            </a:endParaRPr>
          </a:p>
          <a:p>
            <a:pPr>
              <a:buFont typeface="Wingdings" pitchFamily="2" charset="2"/>
              <a:buChar char="v"/>
            </a:pPr>
            <a:endParaRPr lang="el-GR" sz="2000" dirty="0" smtClean="0">
              <a:solidFill>
                <a:schemeClr val="accent1">
                  <a:lumMod val="75000"/>
                </a:schemeClr>
              </a:solidFill>
              <a:latin typeface="Calibri" pitchFamily="34" charset="0"/>
            </a:endParaRPr>
          </a:p>
          <a:p>
            <a:pPr>
              <a:buFont typeface="Wingdings" pitchFamily="2" charset="2"/>
              <a:buChar char="v"/>
            </a:pPr>
            <a:r>
              <a:rPr lang="en-US" sz="2000" dirty="0" smtClean="0">
                <a:solidFill>
                  <a:schemeClr val="accent1">
                    <a:lumMod val="75000"/>
                  </a:schemeClr>
                </a:solidFill>
                <a:latin typeface="Calibri" pitchFamily="34" charset="0"/>
              </a:rPr>
              <a:t>Pusher</a:t>
            </a:r>
            <a:r>
              <a:rPr lang="el-GR" sz="2000" dirty="0" smtClean="0">
                <a:solidFill>
                  <a:schemeClr val="accent1">
                    <a:lumMod val="75000"/>
                  </a:schemeClr>
                </a:solidFill>
                <a:latin typeface="Calibri" pitchFamily="34" charset="0"/>
              </a:rPr>
              <a:t> ή ξυλάκια μιας χρήσης</a:t>
            </a:r>
          </a:p>
          <a:p>
            <a:pPr>
              <a:buFont typeface="Wingdings" pitchFamily="2" charset="2"/>
              <a:buChar char="v"/>
            </a:pPr>
            <a:endParaRPr lang="el-GR"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Κόπτης νυχιών </a:t>
            </a:r>
          </a:p>
          <a:p>
            <a:pPr>
              <a:buFont typeface="Wingdings" pitchFamily="2" charset="2"/>
              <a:buChar char="v"/>
            </a:pPr>
            <a:endParaRPr lang="el-GR"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Λίμα 180,150,120(ανάλογα με το πάχος του νυχιού)</a:t>
            </a:r>
          </a:p>
          <a:p>
            <a:pPr>
              <a:buFont typeface="Wingdings" pitchFamily="2" charset="2"/>
              <a:buChar char="v"/>
            </a:pPr>
            <a:endParaRPr lang="el-GR"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Βlock ή μπάφερ</a:t>
            </a:r>
          </a:p>
          <a:p>
            <a:pPr>
              <a:buFont typeface="Wingdings" pitchFamily="2" charset="2"/>
              <a:buChar char="v"/>
            </a:pPr>
            <a:endParaRPr lang="el-GR"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Κόπτης επωνυχίων</a:t>
            </a:r>
          </a:p>
          <a:p>
            <a:pPr>
              <a:buFont typeface="Wingdings" pitchFamily="2" charset="2"/>
              <a:buChar char="v"/>
            </a:pPr>
            <a:endParaRPr lang="el-GR"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Τροχός και φρεζάκια</a:t>
            </a:r>
          </a:p>
          <a:p>
            <a:pPr>
              <a:buFont typeface="Wingdings" pitchFamily="2" charset="2"/>
              <a:buChar char="v"/>
            </a:pPr>
            <a:endParaRPr lang="el-GR"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Ράσπα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75503" y="796605"/>
            <a:ext cx="9687697" cy="3170099"/>
          </a:xfrm>
          <a:prstGeom prst="rect">
            <a:avLst/>
          </a:prstGeom>
        </p:spPr>
        <p:txBody>
          <a:bodyPr wrap="square">
            <a:spAutoFit/>
          </a:bodyPr>
          <a:lstStyle/>
          <a:p>
            <a:pPr algn="ctr"/>
            <a:r>
              <a:rPr lang="el-GR" sz="2000" b="1" u="sng" dirty="0" smtClean="0">
                <a:solidFill>
                  <a:schemeClr val="accent1">
                    <a:lumMod val="75000"/>
                  </a:schemeClr>
                </a:solidFill>
                <a:latin typeface="Calibri" pitchFamily="34" charset="0"/>
              </a:rPr>
              <a:t>ΕΞΑΡΤΗΜΑΤΑ ΥΓΡΟΥ ΠΕΝΤΙΚΙΟΥΡ</a:t>
            </a:r>
          </a:p>
          <a:p>
            <a:pPr algn="ctr"/>
            <a:endParaRPr lang="el-GR" sz="2000" b="1" u="sng" dirty="0" smtClean="0">
              <a:solidFill>
                <a:schemeClr val="accent1">
                  <a:lumMod val="75000"/>
                </a:schemeClr>
              </a:solidFill>
              <a:latin typeface="Calibri" pitchFamily="34" charset="0"/>
            </a:endParaRPr>
          </a:p>
          <a:p>
            <a:pPr algn="ctr"/>
            <a:endParaRPr lang="el-GR" sz="2000" b="1" u="sng" dirty="0" smtClean="0">
              <a:solidFill>
                <a:schemeClr val="accent1">
                  <a:lumMod val="75000"/>
                </a:schemeClr>
              </a:solidFill>
              <a:latin typeface="Calibri" pitchFamily="34" charset="0"/>
            </a:endParaRPr>
          </a:p>
          <a:p>
            <a:r>
              <a:rPr lang="el-GR" sz="2000" dirty="0" smtClean="0">
                <a:solidFill>
                  <a:schemeClr val="accent1">
                    <a:lumMod val="75000"/>
                  </a:schemeClr>
                </a:solidFill>
                <a:latin typeface="Calibri" pitchFamily="34" charset="0"/>
              </a:rPr>
              <a:t>Τα εξαρτήματα που χρησιμοποιούνται στο ημιμόνιμο μανικιούρ είναι τα εξής</a:t>
            </a:r>
            <a:r>
              <a:rPr lang="en-US" sz="2000" dirty="0" smtClean="0">
                <a:solidFill>
                  <a:schemeClr val="accent1">
                    <a:lumMod val="75000"/>
                  </a:schemeClr>
                </a:solidFill>
                <a:latin typeface="Calibri" pitchFamily="34" charset="0"/>
              </a:rPr>
              <a:t>:</a:t>
            </a:r>
            <a:endParaRPr lang="el-GR" sz="2000" dirty="0" smtClean="0">
              <a:solidFill>
                <a:schemeClr val="accent1">
                  <a:lumMod val="75000"/>
                </a:schemeClr>
              </a:solidFill>
              <a:latin typeface="Calibri" pitchFamily="34" charset="0"/>
            </a:endParaRPr>
          </a:p>
          <a:p>
            <a:endParaRPr lang="el-GR"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Καρέκλα για την αισθητικό</a:t>
            </a:r>
          </a:p>
          <a:p>
            <a:pPr>
              <a:buFont typeface="Wingdings" pitchFamily="2" charset="2"/>
              <a:buChar char="v"/>
            </a:pPr>
            <a:endParaRPr lang="el-GR"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Καρέκλα πελάτη-</a:t>
            </a:r>
            <a:r>
              <a:rPr lang="el-GR" sz="2000" dirty="0" err="1" smtClean="0">
                <a:solidFill>
                  <a:schemeClr val="accent1">
                    <a:lumMod val="75000"/>
                  </a:schemeClr>
                </a:solidFill>
                <a:latin typeface="Calibri" pitchFamily="34" charset="0"/>
              </a:rPr>
              <a:t>ισσας</a:t>
            </a:r>
            <a:endParaRPr lang="el-GR" sz="2000" dirty="0" smtClean="0">
              <a:solidFill>
                <a:schemeClr val="accent1">
                  <a:lumMod val="75000"/>
                </a:schemeClr>
              </a:solidFill>
              <a:latin typeface="Calibri" pitchFamily="34" charset="0"/>
            </a:endParaRPr>
          </a:p>
          <a:p>
            <a:endParaRPr lang="el-GR"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Διαχωριστικά δακτύλων</a:t>
            </a:r>
          </a:p>
        </p:txBody>
      </p:sp>
      <p:sp>
        <p:nvSpPr>
          <p:cNvPr id="3" name="2 - Έλλειψη"/>
          <p:cNvSpPr/>
          <p:nvPr/>
        </p:nvSpPr>
        <p:spPr>
          <a:xfrm>
            <a:off x="3278886" y="4217773"/>
            <a:ext cx="4102215" cy="2211754"/>
          </a:xfrm>
          <a:prstGeom prst="ellipse">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l-GR" sz="2000" dirty="0" smtClean="0">
                <a:solidFill>
                  <a:schemeClr val="accent1">
                    <a:lumMod val="75000"/>
                  </a:schemeClr>
                </a:solidFill>
                <a:latin typeface="Calibri" pitchFamily="34" charset="0"/>
              </a:rPr>
              <a:t>Εννοείται πως σε κάθε τεχνική εργασία δε ξεχνάμε την χρήση γαντιών και μάσκας.</a:t>
            </a:r>
            <a:endParaRPr lang="el-GR" sz="2000" dirty="0">
              <a:solidFill>
                <a:schemeClr val="accent1">
                  <a:lumMod val="75000"/>
                </a:schemeClr>
              </a:solidFill>
              <a:latin typeface="Calibr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664043" y="2170260"/>
            <a:ext cx="8097795" cy="2862322"/>
          </a:xfrm>
          <a:prstGeom prst="rect">
            <a:avLst/>
          </a:prstGeom>
          <a:noFill/>
        </p:spPr>
        <p:txBody>
          <a:bodyPr wrap="square" rtlCol="0">
            <a:spAutoFit/>
          </a:bodyPr>
          <a:lstStyle/>
          <a:p>
            <a:pPr algn="ctr"/>
            <a:r>
              <a:rPr lang="el-GR" sz="2000" dirty="0" smtClean="0">
                <a:solidFill>
                  <a:schemeClr val="accent1">
                    <a:lumMod val="75000"/>
                  </a:schemeClr>
                </a:solidFill>
                <a:latin typeface="Calibri" pitchFamily="34" charset="0"/>
              </a:rPr>
              <a:t>Το ξηρό πεντικιούρ εφαρμόζεται κυρίως</a:t>
            </a:r>
            <a:r>
              <a:rPr lang="en-US" sz="2000" dirty="0" smtClean="0">
                <a:solidFill>
                  <a:schemeClr val="accent1">
                    <a:lumMod val="75000"/>
                  </a:schemeClr>
                </a:solidFill>
                <a:latin typeface="Calibri" pitchFamily="34" charset="0"/>
              </a:rPr>
              <a:t>:</a:t>
            </a:r>
            <a:endParaRPr lang="el-GR" sz="2000" dirty="0" smtClean="0">
              <a:solidFill>
                <a:schemeClr val="accent1">
                  <a:lumMod val="75000"/>
                </a:schemeClr>
              </a:solidFill>
              <a:latin typeface="Calibri" pitchFamily="34" charset="0"/>
            </a:endParaRPr>
          </a:p>
          <a:p>
            <a:pPr algn="ctr"/>
            <a:r>
              <a:rPr lang="el-GR" sz="2000" dirty="0" smtClean="0">
                <a:solidFill>
                  <a:schemeClr val="accent1">
                    <a:lumMod val="75000"/>
                  </a:schemeClr>
                </a:solidFill>
                <a:latin typeface="Calibri" pitchFamily="34" charset="0"/>
              </a:rPr>
              <a:t> </a:t>
            </a:r>
          </a:p>
          <a:p>
            <a:pPr>
              <a:buFont typeface="Wingdings" pitchFamily="2" charset="2"/>
              <a:buChar char="Ø"/>
            </a:pPr>
            <a:r>
              <a:rPr lang="el-GR" sz="2000" dirty="0" smtClean="0">
                <a:solidFill>
                  <a:schemeClr val="accent1">
                    <a:lumMod val="75000"/>
                  </a:schemeClr>
                </a:solidFill>
                <a:latin typeface="Calibri" pitchFamily="34" charset="0"/>
              </a:rPr>
              <a:t>Σε πόδια που έχουν περισσότερα προβλήματα όπως σκληρύνσεις, παχυονυχία κλπ. </a:t>
            </a:r>
          </a:p>
          <a:p>
            <a:endParaRPr lang="en-US" sz="2000" dirty="0" smtClean="0">
              <a:solidFill>
                <a:schemeClr val="accent1">
                  <a:lumMod val="75000"/>
                </a:schemeClr>
              </a:solidFill>
              <a:latin typeface="Calibri" pitchFamily="34" charset="0"/>
            </a:endParaRPr>
          </a:p>
          <a:p>
            <a:pPr>
              <a:buFont typeface="Wingdings" pitchFamily="2" charset="2"/>
              <a:buChar char="Ø"/>
            </a:pPr>
            <a:r>
              <a:rPr lang="el-GR" sz="2000" dirty="0" smtClean="0">
                <a:solidFill>
                  <a:schemeClr val="accent1">
                    <a:lumMod val="75000"/>
                  </a:schemeClr>
                </a:solidFill>
                <a:latin typeface="Calibri" pitchFamily="34" charset="0"/>
              </a:rPr>
              <a:t>Επίσης εφαρμόζεται σε περιπτώσεις οπού θα ακολουθήσει κάποια τεχνική εργασία όπως για παράδειγμα βάψιμο των νυχιών με ημιμόνιμο βερνίκι.</a:t>
            </a:r>
            <a:endParaRPr lang="en-US" sz="2000" dirty="0" smtClean="0">
              <a:solidFill>
                <a:schemeClr val="accent1">
                  <a:lumMod val="75000"/>
                </a:schemeClr>
              </a:solidFill>
              <a:latin typeface="Calibri" pitchFamily="34" charset="0"/>
            </a:endParaRPr>
          </a:p>
          <a:p>
            <a:endParaRPr lang="el-GR" sz="2000" dirty="0">
              <a:solidFill>
                <a:schemeClr val="accent1">
                  <a:lumMod val="75000"/>
                </a:schemeClr>
              </a:solidFill>
              <a:latin typeface="Calibri"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82594" y="1614787"/>
            <a:ext cx="9819503" cy="4524315"/>
          </a:xfrm>
          <a:prstGeom prst="rect">
            <a:avLst/>
          </a:prstGeom>
        </p:spPr>
        <p:txBody>
          <a:bodyPr wrap="square">
            <a:spAutoFit/>
          </a:bodyPr>
          <a:lstStyle/>
          <a:p>
            <a:pPr algn="ctr"/>
            <a:r>
              <a:rPr lang="el-GR" b="1" u="sng" dirty="0" smtClean="0">
                <a:solidFill>
                  <a:schemeClr val="accent1">
                    <a:lumMod val="75000"/>
                  </a:schemeClr>
                </a:solidFill>
                <a:latin typeface="Calibri" pitchFamily="34" charset="0"/>
              </a:rPr>
              <a:t>ΠΡΑΓΜΑΤΑ ΠΟΥ ΠΡΕΠΕΙ ΝΑ ΠΡΟΣΕΞΟΥΜΕ ΣΤΟ ΞΗΡΟ ΠΕΝΤΙΚΙΟΥΡ</a:t>
            </a:r>
          </a:p>
          <a:p>
            <a:endParaRPr lang="el-GR" b="1" u="sng" dirty="0" smtClean="0">
              <a:solidFill>
                <a:schemeClr val="accent1">
                  <a:lumMod val="75000"/>
                </a:schemeClr>
              </a:solidFill>
              <a:latin typeface="Calibri" pitchFamily="34" charset="0"/>
            </a:endParaRPr>
          </a:p>
          <a:p>
            <a:endParaRPr lang="el-GR" b="1" u="sng" dirty="0" smtClean="0">
              <a:solidFill>
                <a:schemeClr val="accent1">
                  <a:lumMod val="75000"/>
                </a:schemeClr>
              </a:solidFill>
              <a:latin typeface="Calibri" pitchFamily="34" charset="0"/>
            </a:endParaRPr>
          </a:p>
          <a:p>
            <a:pPr>
              <a:buFont typeface="Wingdings" pitchFamily="2" charset="2"/>
              <a:buChar char="v"/>
            </a:pPr>
            <a:r>
              <a:rPr lang="el-GR" dirty="0" smtClean="0">
                <a:solidFill>
                  <a:schemeClr val="accent1">
                    <a:lumMod val="75000"/>
                  </a:schemeClr>
                </a:solidFill>
                <a:latin typeface="Calibri" pitchFamily="34" charset="0"/>
              </a:rPr>
              <a:t>Προσέχουμε ιδιαίτερα με τη χρήση του τροχού να μη προκαλέσουμε κανένα τραυματισμό σε επωνύχια και να μη φθείρουμε το φυσικό νύχι.</a:t>
            </a:r>
          </a:p>
          <a:p>
            <a:pPr algn="ctr"/>
            <a:endParaRPr lang="el-GR" b="1" u="sng" dirty="0" smtClean="0">
              <a:solidFill>
                <a:schemeClr val="accent1">
                  <a:lumMod val="75000"/>
                </a:schemeClr>
              </a:solidFill>
              <a:latin typeface="Calibri" pitchFamily="34" charset="0"/>
            </a:endParaRPr>
          </a:p>
          <a:p>
            <a:pPr algn="ctr"/>
            <a:endParaRPr lang="el-GR" b="1" u="sng" dirty="0" smtClean="0">
              <a:solidFill>
                <a:schemeClr val="accent1">
                  <a:lumMod val="75000"/>
                </a:schemeClr>
              </a:solidFill>
              <a:latin typeface="Calibri" pitchFamily="34" charset="0"/>
            </a:endParaRPr>
          </a:p>
          <a:p>
            <a:pPr>
              <a:buFont typeface="Wingdings" pitchFamily="2" charset="2"/>
              <a:buChar char="v"/>
            </a:pPr>
            <a:r>
              <a:rPr lang="el-GR" dirty="0" smtClean="0">
                <a:solidFill>
                  <a:schemeClr val="accent1">
                    <a:lumMod val="75000"/>
                  </a:schemeClr>
                </a:solidFill>
                <a:latin typeface="Calibri" pitchFamily="34" charset="0"/>
              </a:rPr>
              <a:t>Δεν παραμένουμε πολύ ώρα στο ίδιο σημείο για να μη νιώσει αίσθημα καύσου η πελάτισσα.</a:t>
            </a:r>
          </a:p>
          <a:p>
            <a:endParaRPr lang="el-GR" dirty="0" smtClean="0">
              <a:solidFill>
                <a:schemeClr val="accent1">
                  <a:lumMod val="75000"/>
                </a:schemeClr>
              </a:solidFill>
              <a:latin typeface="Calibri" pitchFamily="34" charset="0"/>
            </a:endParaRPr>
          </a:p>
          <a:p>
            <a:endParaRPr lang="el-GR" dirty="0" smtClean="0">
              <a:solidFill>
                <a:schemeClr val="accent1">
                  <a:lumMod val="75000"/>
                </a:schemeClr>
              </a:solidFill>
              <a:latin typeface="Calibri" pitchFamily="34" charset="0"/>
            </a:endParaRPr>
          </a:p>
          <a:p>
            <a:pPr>
              <a:buFont typeface="Wingdings" pitchFamily="2" charset="2"/>
              <a:buChar char="v"/>
            </a:pPr>
            <a:r>
              <a:rPr lang="el-GR" dirty="0" smtClean="0">
                <a:solidFill>
                  <a:schemeClr val="accent1">
                    <a:lumMod val="75000"/>
                  </a:schemeClr>
                </a:solidFill>
                <a:latin typeface="Calibri" pitchFamily="34" charset="0"/>
              </a:rPr>
              <a:t>Δουλεύουμε μόνο το δέρμα που έχει σκληρύνσεις, κάλους κλπ, με την ειδική φρέζα και όχι το υγιές δέρμα</a:t>
            </a:r>
          </a:p>
          <a:p>
            <a:pPr>
              <a:buFont typeface="Wingdings" pitchFamily="2" charset="2"/>
              <a:buChar char="v"/>
            </a:pPr>
            <a:endParaRPr lang="el-GR" dirty="0" smtClean="0">
              <a:solidFill>
                <a:schemeClr val="accent1">
                  <a:lumMod val="75000"/>
                </a:schemeClr>
              </a:solidFill>
              <a:latin typeface="Calibri" pitchFamily="34" charset="0"/>
            </a:endParaRPr>
          </a:p>
          <a:p>
            <a:pPr>
              <a:buFont typeface="Wingdings" pitchFamily="2" charset="2"/>
              <a:buChar char="v"/>
            </a:pPr>
            <a:endParaRPr lang="el-GR" dirty="0" smtClean="0">
              <a:solidFill>
                <a:schemeClr val="accent1">
                  <a:lumMod val="75000"/>
                </a:schemeClr>
              </a:solidFill>
              <a:latin typeface="Calibri" pitchFamily="34" charset="0"/>
            </a:endParaRPr>
          </a:p>
          <a:p>
            <a:endParaRPr lang="el-GR" dirty="0" smtClean="0">
              <a:solidFill>
                <a:schemeClr val="accent1">
                  <a:lumMod val="75000"/>
                </a:schemeClr>
              </a:solidFill>
              <a:latin typeface="Calibri" pitchFamily="34" charset="0"/>
            </a:endParaRPr>
          </a:p>
          <a:p>
            <a:endParaRPr lang="el-GR" dirty="0" smtClean="0">
              <a:solidFill>
                <a:schemeClr val="accent1">
                  <a:lumMod val="75000"/>
                </a:schemeClr>
              </a:solidFill>
              <a:latin typeface="Calibri"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881448" y="1738184"/>
            <a:ext cx="9794789" cy="2554545"/>
          </a:xfrm>
          <a:prstGeom prst="rect">
            <a:avLst/>
          </a:prstGeom>
          <a:noFill/>
        </p:spPr>
        <p:txBody>
          <a:bodyPr wrap="square" rtlCol="0">
            <a:spAutoFit/>
          </a:bodyPr>
          <a:lstStyle/>
          <a:p>
            <a:pPr algn="ctr"/>
            <a:r>
              <a:rPr lang="el-GR" sz="2000" b="1" u="sng" dirty="0" smtClean="0">
                <a:solidFill>
                  <a:schemeClr val="accent1">
                    <a:lumMod val="75000"/>
                  </a:schemeClr>
                </a:solidFill>
                <a:latin typeface="Calibri" pitchFamily="34" charset="0"/>
              </a:rPr>
              <a:t>ΦΡΕΖΕΣ ΞΗΡΟΥ ΠΕΝΤΙΚΙΟΥΡ</a:t>
            </a:r>
          </a:p>
          <a:p>
            <a:pPr algn="ctr"/>
            <a:endParaRPr lang="el-GR" sz="2000" dirty="0" smtClean="0">
              <a:solidFill>
                <a:schemeClr val="accent1">
                  <a:lumMod val="75000"/>
                </a:schemeClr>
              </a:solidFill>
              <a:latin typeface="Calibri" pitchFamily="34" charset="0"/>
            </a:endParaRPr>
          </a:p>
          <a:p>
            <a:pPr algn="ctr"/>
            <a:r>
              <a:rPr lang="el-GR" sz="2000" dirty="0" smtClean="0">
                <a:solidFill>
                  <a:schemeClr val="accent1">
                    <a:lumMod val="75000"/>
                  </a:schemeClr>
                </a:solidFill>
                <a:latin typeface="Calibri" pitchFamily="34" charset="0"/>
              </a:rPr>
              <a:t>Το ξηρό πεντικιούρ είναι αυτό που κατά βάση στηρίζεται στη χρήση τροχού και φρεζών. Οι φρέζες ποικίλλουν σε μέγεθος, σχήμα, χρώμα, υλικό, ανάλογα τη χρήση τους. Τα φρεζάκια που χρησιμοποιούμε στο ξηρό πεντικιούρ είναι για ανασήκωμα των επωνυχίων, απομάκρυνση τους, φρεζάκια για λείανση νυχιού, φρεζάκια περιποίησης πτέρνας και γενικότερα σκληρύνσεων. Οι ποιότητες των φρεζών  που υπάρχουν είναι ελαφρόπετρας, καρβιδίου, κεραμικές και από διαμάντι.</a:t>
            </a:r>
            <a:endParaRPr lang="el-GR" sz="2000" dirty="0">
              <a:solidFill>
                <a:schemeClr val="accent1">
                  <a:lumMod val="75000"/>
                </a:schemeClr>
              </a:solidFill>
              <a:latin typeface="Calibri"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626076" y="642551"/>
            <a:ext cx="9926595" cy="2831544"/>
          </a:xfrm>
          <a:prstGeom prst="rect">
            <a:avLst/>
          </a:prstGeom>
          <a:noFill/>
        </p:spPr>
        <p:txBody>
          <a:bodyPr wrap="square" rtlCol="0">
            <a:spAutoFit/>
          </a:bodyPr>
          <a:lstStyle/>
          <a:p>
            <a:pPr algn="ctr"/>
            <a:r>
              <a:rPr lang="el-GR" sz="2000" b="1" u="sng" dirty="0" smtClean="0">
                <a:solidFill>
                  <a:schemeClr val="accent1">
                    <a:lumMod val="75000"/>
                  </a:schemeClr>
                </a:solidFill>
                <a:latin typeface="Calibri" pitchFamily="34" charset="0"/>
              </a:rPr>
              <a:t>ΦΡΕΖΕΣ ΓΙΑ ΠΤΕΡΝΑ ΚΑΙ ΥΠΕΡΚΕΡΑΤΩΣΕΙΣ</a:t>
            </a:r>
          </a:p>
          <a:p>
            <a:endParaRPr lang="el-GR" dirty="0" smtClean="0"/>
          </a:p>
          <a:p>
            <a:r>
              <a:rPr lang="el-GR" sz="2000" dirty="0" smtClean="0">
                <a:solidFill>
                  <a:schemeClr val="accent1">
                    <a:lumMod val="75000"/>
                  </a:schemeClr>
                </a:solidFill>
                <a:latin typeface="Calibri" pitchFamily="34" charset="0"/>
              </a:rPr>
              <a:t>Οι φρέζες που χρησιμοποιούμε για πτέρνες αλλά και για οποιαδήποτε σκλήρυνση είναι σε σχήμα στρογγυλό και χρησιμοποιούμε είτε διαμαντόφρεζες είτε φρέζες με ανταλλακτικά καπελάκια. Τα τελευταία μάλιστα βγαίνουν σε διάφορα μεγέθη και τραχύτητες ανάλογα με τη περίπτωση που έχουμε να δουλέψουμε επίσης, τα συγκεκριμένα φρεζάκια δε μπορούν να αποστειρωθούν σε θερμοκρασία άνω των 80 βαθμών κελσίου γιατί θα προκληθεί ζημία, για αυτό απολυμαίνονται μόνο. Ενώ οι διαμαντόφρεζες απολυμαίνονται και αποστειρώνονται κανονικά. </a:t>
            </a:r>
            <a:endParaRPr lang="el-GR" sz="2000" dirty="0">
              <a:solidFill>
                <a:schemeClr val="accent1">
                  <a:lumMod val="75000"/>
                </a:schemeClr>
              </a:solidFill>
              <a:latin typeface="Calibri" pitchFamily="34" charset="0"/>
            </a:endParaRPr>
          </a:p>
        </p:txBody>
      </p:sp>
      <p:pic>
        <p:nvPicPr>
          <p:cNvPr id="1026" name="Picture 2" descr="C:\Users\user\Desktop\ΜΑΘΗΜΑΤΑ ΙΕΚ\ΠΕΝΤΙΚΙΟΥΡ ΞΗΡΟ Β\images.jpg"/>
          <p:cNvPicPr>
            <a:picLocks noChangeAspect="1" noChangeArrowheads="1"/>
          </p:cNvPicPr>
          <p:nvPr/>
        </p:nvPicPr>
        <p:blipFill>
          <a:blip r:embed="rId2"/>
          <a:srcRect/>
          <a:stretch>
            <a:fillRect/>
          </a:stretch>
        </p:blipFill>
        <p:spPr bwMode="auto">
          <a:xfrm>
            <a:off x="2413042" y="4087386"/>
            <a:ext cx="2143125" cy="2143125"/>
          </a:xfrm>
          <a:prstGeom prst="rect">
            <a:avLst/>
          </a:prstGeom>
          <a:noFill/>
        </p:spPr>
      </p:pic>
      <p:pic>
        <p:nvPicPr>
          <p:cNvPr id="1029" name="Picture 5" descr="Στρογγυλη Διαμαντοφρεζα 16mm - Be Queen Pro"/>
          <p:cNvPicPr>
            <a:picLocks noChangeAspect="1" noChangeArrowheads="1"/>
          </p:cNvPicPr>
          <p:nvPr/>
        </p:nvPicPr>
        <p:blipFill>
          <a:blip r:embed="rId3"/>
          <a:srcRect t="1717" r="37679"/>
          <a:stretch>
            <a:fillRect/>
          </a:stretch>
        </p:blipFill>
        <p:spPr bwMode="auto">
          <a:xfrm>
            <a:off x="6704657" y="3328086"/>
            <a:ext cx="2093354" cy="3301313"/>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01325" y="1085945"/>
            <a:ext cx="10789589" cy="1938992"/>
          </a:xfrm>
          <a:prstGeom prst="rect">
            <a:avLst/>
          </a:prstGeom>
        </p:spPr>
        <p:txBody>
          <a:bodyPr wrap="square">
            <a:spAutoFit/>
          </a:bodyPr>
          <a:lstStyle/>
          <a:p>
            <a:pPr algn="ctr"/>
            <a:r>
              <a:rPr lang="el-GR" sz="2000" b="1" u="sng" dirty="0" smtClean="0">
                <a:solidFill>
                  <a:schemeClr val="accent1">
                    <a:lumMod val="75000"/>
                  </a:schemeClr>
                </a:solidFill>
                <a:latin typeface="Calibri" pitchFamily="34" charset="0"/>
              </a:rPr>
              <a:t>ΦΡΕΖΕΣ ΓΙΑ ΑΝΑΣΗΚΩΜΑ ΕΠΩΝΥΧΙΩΝ</a:t>
            </a:r>
          </a:p>
          <a:p>
            <a:pPr algn="ctr"/>
            <a:endParaRPr lang="el-GR" sz="2000" dirty="0" smtClean="0">
              <a:solidFill>
                <a:schemeClr val="accent1">
                  <a:lumMod val="75000"/>
                </a:schemeClr>
              </a:solidFill>
              <a:latin typeface="Calibri" pitchFamily="34" charset="0"/>
            </a:endParaRPr>
          </a:p>
          <a:p>
            <a:pPr algn="ctr"/>
            <a:r>
              <a:rPr lang="el-GR" sz="2000" dirty="0" smtClean="0">
                <a:solidFill>
                  <a:schemeClr val="accent1">
                    <a:lumMod val="75000"/>
                  </a:schemeClr>
                </a:solidFill>
                <a:latin typeface="Calibri" pitchFamily="34" charset="0"/>
              </a:rPr>
              <a:t>Τα φρεζάκια που χρησιμοποιούμε για ανασήκωμα επωνυχίων είναι σε σχήμα κωνικό ή κυλινδρικό  και η ποιότητα τους  είτε διαμαντιού είτε ελαφρόπετρας. Τα τελευταία δε μπορούν να αποστειρωθούν σε θερμοκρασία άνω των 80 βαθμών κελσίου γιατί θα προκληθεί ζημία, για αυτό απολυμαίνονται μόνο. Ενώ οι διαμαντόφρεζες απολυμαίνονται και αποστειρώνονται κανονικά. </a:t>
            </a:r>
            <a:endParaRPr lang="el-GR" sz="2000" dirty="0">
              <a:solidFill>
                <a:schemeClr val="accent1">
                  <a:lumMod val="75000"/>
                </a:schemeClr>
              </a:solidFill>
              <a:latin typeface="Calibri" pitchFamily="34" charset="0"/>
            </a:endParaRPr>
          </a:p>
        </p:txBody>
      </p:sp>
      <p:sp>
        <p:nvSpPr>
          <p:cNvPr id="4098" name="AutoShape 2" descr="Φρεζάκια Πέτρας"/>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4100" name="AutoShape 4" descr="Φρεζάκια Πέτρας"/>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4102" name="Picture 6" descr="Διαμαντόφρεζα"/>
          <p:cNvPicPr>
            <a:picLocks noChangeAspect="1" noChangeArrowheads="1"/>
          </p:cNvPicPr>
          <p:nvPr/>
        </p:nvPicPr>
        <p:blipFill>
          <a:blip r:embed="rId2"/>
          <a:srcRect/>
          <a:stretch>
            <a:fillRect/>
          </a:stretch>
        </p:blipFill>
        <p:spPr bwMode="auto">
          <a:xfrm>
            <a:off x="1053500" y="3327357"/>
            <a:ext cx="2962275" cy="2962276"/>
          </a:xfrm>
          <a:prstGeom prst="rect">
            <a:avLst/>
          </a:prstGeom>
          <a:noFill/>
        </p:spPr>
      </p:pic>
      <p:pic>
        <p:nvPicPr>
          <p:cNvPr id="6" name="5 - Εικόνα" descr="αρχείο λήψης.jpg"/>
          <p:cNvPicPr>
            <a:picLocks noChangeAspect="1"/>
          </p:cNvPicPr>
          <p:nvPr/>
        </p:nvPicPr>
        <p:blipFill>
          <a:blip r:embed="rId3"/>
          <a:stretch>
            <a:fillRect/>
          </a:stretch>
        </p:blipFill>
        <p:spPr>
          <a:xfrm>
            <a:off x="4380856" y="3797644"/>
            <a:ext cx="5924825" cy="1929714"/>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955589" y="680303"/>
            <a:ext cx="9646508" cy="2862322"/>
          </a:xfrm>
          <a:prstGeom prst="rect">
            <a:avLst/>
          </a:prstGeom>
        </p:spPr>
        <p:txBody>
          <a:bodyPr wrap="square">
            <a:spAutoFit/>
          </a:bodyPr>
          <a:lstStyle/>
          <a:p>
            <a:pPr algn="ctr"/>
            <a:r>
              <a:rPr lang="el-GR" sz="2000" b="1" u="sng" dirty="0" smtClean="0">
                <a:solidFill>
                  <a:schemeClr val="accent1">
                    <a:lumMod val="75000"/>
                  </a:schemeClr>
                </a:solidFill>
                <a:latin typeface="Calibri" pitchFamily="34" charset="0"/>
              </a:rPr>
              <a:t>ΦΡΕΖΕΣ ΓΙΑ ΑΠΟΜΑΚΡΥΝΣΗ ΕΠΩΝΥΧΙΩΝ</a:t>
            </a:r>
          </a:p>
          <a:p>
            <a:pPr algn="ctr"/>
            <a:endParaRPr lang="el-GR" sz="2000" dirty="0" smtClean="0">
              <a:solidFill>
                <a:schemeClr val="accent1">
                  <a:lumMod val="75000"/>
                </a:schemeClr>
              </a:solidFill>
              <a:latin typeface="Calibri" pitchFamily="34" charset="0"/>
            </a:endParaRPr>
          </a:p>
          <a:p>
            <a:pPr fontAlgn="base"/>
            <a:r>
              <a:rPr lang="el-GR" sz="2000" dirty="0" smtClean="0">
                <a:solidFill>
                  <a:schemeClr val="accent1">
                    <a:lumMod val="75000"/>
                  </a:schemeClr>
                </a:solidFill>
                <a:latin typeface="Calibri" pitchFamily="34" charset="0"/>
              </a:rPr>
              <a:t>Τα φρεζάκια που χρησιμοποιούμε για ανασήκωμα επωνυχίων είναι σε σχήμα σφαιρικό και η ποιότητα τους είναι από διαμάντι είτε είναι κεραμικά . Οι </a:t>
            </a:r>
            <a:r>
              <a:rPr lang="el-GR" sz="2000" dirty="0" err="1" smtClean="0">
                <a:solidFill>
                  <a:schemeClr val="accent1">
                    <a:lumMod val="75000"/>
                  </a:schemeClr>
                </a:solidFill>
                <a:latin typeface="Calibri" pitchFamily="34" charset="0"/>
              </a:rPr>
              <a:t>διαμαντόφρεζες</a:t>
            </a:r>
            <a:r>
              <a:rPr lang="el-GR" sz="2000" dirty="0" smtClean="0">
                <a:solidFill>
                  <a:schemeClr val="accent1">
                    <a:lumMod val="75000"/>
                  </a:schemeClr>
                </a:solidFill>
                <a:latin typeface="Calibri" pitchFamily="34" charset="0"/>
              </a:rPr>
              <a:t> αυτά απολυμαίνονται και αποστειρώνονται κανονικά, ενώ τα κεραμικά φρεζάκια για να μπουν σε κλίβανο και να αντέξουν στην υψηλή θερμοκρασία πρέπει να αφαιρεθεί  το πλαστικό δακτύλιο που έχουν για το χρώμα(όπως τη φωτογραφία) γιατί αλλιώς  θα λιώσει και πιθανώς να καταστρέψει τον εξοπλισμό.</a:t>
            </a:r>
          </a:p>
          <a:p>
            <a:pPr algn="ctr"/>
            <a:endParaRPr lang="el-GR" sz="2000" dirty="0">
              <a:solidFill>
                <a:schemeClr val="accent1">
                  <a:lumMod val="75000"/>
                </a:schemeClr>
              </a:solidFill>
              <a:latin typeface="Calibri" pitchFamily="34" charset="0"/>
            </a:endParaRPr>
          </a:p>
        </p:txBody>
      </p:sp>
      <p:pic>
        <p:nvPicPr>
          <p:cNvPr id="25602" name="Picture 2" descr="Κεραμικό Φρεζάκι Μπίλια – miamigel.gr"/>
          <p:cNvPicPr>
            <a:picLocks noChangeAspect="1" noChangeArrowheads="1"/>
          </p:cNvPicPr>
          <p:nvPr/>
        </p:nvPicPr>
        <p:blipFill>
          <a:blip r:embed="rId2"/>
          <a:srcRect l="30797" t="23992" r="6781" b="17793"/>
          <a:stretch>
            <a:fillRect/>
          </a:stretch>
        </p:blipFill>
        <p:spPr bwMode="auto">
          <a:xfrm>
            <a:off x="1515763" y="3369276"/>
            <a:ext cx="3494006" cy="3097426"/>
          </a:xfrm>
          <a:prstGeom prst="rect">
            <a:avLst/>
          </a:prstGeom>
          <a:noFill/>
        </p:spPr>
      </p:pic>
      <p:cxnSp>
        <p:nvCxnSpPr>
          <p:cNvPr id="5" name="4 - Ευθύγραμμο βέλος σύνδεσης"/>
          <p:cNvCxnSpPr/>
          <p:nvPr/>
        </p:nvCxnSpPr>
        <p:spPr>
          <a:xfrm>
            <a:off x="3072714" y="4085968"/>
            <a:ext cx="634313" cy="626075"/>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pic>
        <p:nvPicPr>
          <p:cNvPr id="25604" name="Picture 4" descr="Φρέζα COMBI ΜΠΙΛΙΑ"/>
          <p:cNvPicPr>
            <a:picLocks noChangeAspect="1" noChangeArrowheads="1"/>
          </p:cNvPicPr>
          <p:nvPr/>
        </p:nvPicPr>
        <p:blipFill>
          <a:blip r:embed="rId3"/>
          <a:srcRect/>
          <a:stretch>
            <a:fillRect/>
          </a:stretch>
        </p:blipFill>
        <p:spPr bwMode="auto">
          <a:xfrm>
            <a:off x="5699641" y="2916194"/>
            <a:ext cx="4976537" cy="3483576"/>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955589" y="680303"/>
            <a:ext cx="9646508" cy="3477875"/>
          </a:xfrm>
          <a:prstGeom prst="rect">
            <a:avLst/>
          </a:prstGeom>
        </p:spPr>
        <p:txBody>
          <a:bodyPr wrap="square">
            <a:spAutoFit/>
          </a:bodyPr>
          <a:lstStyle/>
          <a:p>
            <a:pPr algn="ctr"/>
            <a:r>
              <a:rPr lang="el-GR" sz="2000" b="1" u="sng" dirty="0" smtClean="0">
                <a:solidFill>
                  <a:schemeClr val="accent1">
                    <a:lumMod val="75000"/>
                  </a:schemeClr>
                </a:solidFill>
                <a:latin typeface="Calibri" pitchFamily="34" charset="0"/>
              </a:rPr>
              <a:t>ΦΡΕΖΕΣ ΓΙΑ ΛΕΙΑΝΣΗ ΝΥΧΙΟΥ</a:t>
            </a:r>
          </a:p>
          <a:p>
            <a:pPr algn="ctr"/>
            <a:endParaRPr lang="el-GR" sz="2000" dirty="0" smtClean="0">
              <a:solidFill>
                <a:schemeClr val="accent1">
                  <a:lumMod val="75000"/>
                </a:schemeClr>
              </a:solidFill>
              <a:latin typeface="Calibri" pitchFamily="34" charset="0"/>
            </a:endParaRPr>
          </a:p>
          <a:p>
            <a:pPr fontAlgn="base"/>
            <a:r>
              <a:rPr lang="el-GR" sz="2000" dirty="0" smtClean="0">
                <a:solidFill>
                  <a:schemeClr val="accent1">
                    <a:lumMod val="75000"/>
                  </a:schemeClr>
                </a:solidFill>
                <a:latin typeface="Calibri" pitchFamily="34" charset="0"/>
              </a:rPr>
              <a:t>Τα φρεζάκια που χρησιμοποιούμε για λείανση νυχιού όταν αυτό είναι πεπαχυμένο είναι σε σχήμα οβάλ και η ποιότητα τους είναι από διαμάντι </a:t>
            </a:r>
            <a:r>
              <a:rPr lang="en-US" sz="2000" dirty="0" smtClean="0">
                <a:solidFill>
                  <a:schemeClr val="accent1">
                    <a:lumMod val="75000"/>
                  </a:schemeClr>
                </a:solidFill>
                <a:latin typeface="Calibri" pitchFamily="34" charset="0"/>
              </a:rPr>
              <a:t>, </a:t>
            </a:r>
            <a:r>
              <a:rPr lang="el-GR" sz="2000" dirty="0" smtClean="0">
                <a:solidFill>
                  <a:schemeClr val="accent1">
                    <a:lumMod val="75000"/>
                  </a:schemeClr>
                </a:solidFill>
                <a:latin typeface="Calibri" pitchFamily="34" charset="0"/>
              </a:rPr>
              <a:t>είτε είναι κεραμικά</a:t>
            </a:r>
            <a:r>
              <a:rPr lang="en-US" sz="2000" dirty="0" smtClean="0">
                <a:solidFill>
                  <a:schemeClr val="accent1">
                    <a:lumMod val="75000"/>
                  </a:schemeClr>
                </a:solidFill>
                <a:latin typeface="Calibri" pitchFamily="34" charset="0"/>
              </a:rPr>
              <a:t>, </a:t>
            </a:r>
            <a:r>
              <a:rPr lang="el-GR" sz="2000" dirty="0" smtClean="0">
                <a:solidFill>
                  <a:schemeClr val="accent1">
                    <a:lumMod val="75000"/>
                  </a:schemeClr>
                </a:solidFill>
                <a:latin typeface="Calibri" pitchFamily="34" charset="0"/>
              </a:rPr>
              <a:t>είτε καρβιδίου. Οι </a:t>
            </a:r>
            <a:r>
              <a:rPr lang="el-GR" sz="2000" dirty="0" err="1" smtClean="0">
                <a:solidFill>
                  <a:schemeClr val="accent1">
                    <a:lumMod val="75000"/>
                  </a:schemeClr>
                </a:solidFill>
                <a:latin typeface="Calibri" pitchFamily="34" charset="0"/>
              </a:rPr>
              <a:t>διαμαντόφρεζες</a:t>
            </a:r>
            <a:r>
              <a:rPr lang="el-GR" sz="2000" dirty="0" smtClean="0">
                <a:solidFill>
                  <a:schemeClr val="accent1">
                    <a:lumMod val="75000"/>
                  </a:schemeClr>
                </a:solidFill>
                <a:latin typeface="Calibri" pitchFamily="34" charset="0"/>
              </a:rPr>
              <a:t> απολυμαίνονται και αποστειρώνονται κανονικά, ενώ τα κεραμικά φρεζάκια και τα φρεζάκια καρβιδίου για να μπουν σε κλίβανο και να αντέξουν στην υψηλή θερμοκρασία πρέπει να αφαιρεθεί  το πλαστικό δακτύλιο που έχουν για το χρώμα(όπως τη φωτογραφία) γιατί αλλιώς  θα λιώσει και πιθανώς να καταστρέψει τον εξοπλισμό. Για λείανση του φυσικού νυχιού χρησιμοποιούνται τα φρεζάκια με ανταλλακτικά καπελάκια τα οποία δεν αποστειρώνονται.</a:t>
            </a:r>
          </a:p>
          <a:p>
            <a:pPr algn="ctr"/>
            <a:endParaRPr lang="el-GR" sz="2000" dirty="0">
              <a:solidFill>
                <a:schemeClr val="accent1">
                  <a:lumMod val="75000"/>
                </a:schemeClr>
              </a:solidFill>
              <a:latin typeface="Calibri" pitchFamily="34" charset="0"/>
            </a:endParaRPr>
          </a:p>
        </p:txBody>
      </p:sp>
      <p:pic>
        <p:nvPicPr>
          <p:cNvPr id="26626" name="Picture 2" descr="Κεραμική Φρέζα Οβάλ Βαρελάκι (αφαίρεση και λείανση)"/>
          <p:cNvPicPr>
            <a:picLocks noChangeAspect="1" noChangeArrowheads="1"/>
          </p:cNvPicPr>
          <p:nvPr/>
        </p:nvPicPr>
        <p:blipFill>
          <a:blip r:embed="rId2"/>
          <a:srcRect t="12940" r="3519" b="8967"/>
          <a:stretch>
            <a:fillRect/>
          </a:stretch>
        </p:blipFill>
        <p:spPr bwMode="auto">
          <a:xfrm>
            <a:off x="280086" y="3871783"/>
            <a:ext cx="3501080" cy="2833816"/>
          </a:xfrm>
          <a:prstGeom prst="rect">
            <a:avLst/>
          </a:prstGeom>
          <a:noFill/>
        </p:spPr>
      </p:pic>
      <p:pic>
        <p:nvPicPr>
          <p:cNvPr id="26628" name="Picture 4" descr="Καπελάκια και τσοκ τροχού νυχιών - Creativegroup"/>
          <p:cNvPicPr>
            <a:picLocks noChangeAspect="1" noChangeArrowheads="1"/>
          </p:cNvPicPr>
          <p:nvPr/>
        </p:nvPicPr>
        <p:blipFill>
          <a:blip r:embed="rId3"/>
          <a:srcRect/>
          <a:stretch>
            <a:fillRect/>
          </a:stretch>
        </p:blipFill>
        <p:spPr bwMode="auto">
          <a:xfrm>
            <a:off x="8501448" y="3546733"/>
            <a:ext cx="3120682" cy="3120682"/>
          </a:xfrm>
          <a:prstGeom prst="rect">
            <a:avLst/>
          </a:prstGeom>
          <a:noFill/>
        </p:spPr>
      </p:pic>
      <p:pic>
        <p:nvPicPr>
          <p:cNvPr id="26630" name="Picture 6" descr="BBAY.gr | ΦΡΟΝΤΙΔΑ ΣΩΜΑΤΟΣ ΑΠΟΤΡΙΧΩΣΗ ΚΕΡΙΑ"/>
          <p:cNvPicPr>
            <a:picLocks noChangeAspect="1" noChangeArrowheads="1"/>
          </p:cNvPicPr>
          <p:nvPr/>
        </p:nvPicPr>
        <p:blipFill>
          <a:blip r:embed="rId4"/>
          <a:srcRect t="15973" r="-592" b="15009"/>
          <a:stretch>
            <a:fillRect/>
          </a:stretch>
        </p:blipFill>
        <p:spPr bwMode="auto">
          <a:xfrm>
            <a:off x="3598991" y="3789406"/>
            <a:ext cx="4202241" cy="2883243"/>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018271" y="1198769"/>
            <a:ext cx="7883611" cy="2554545"/>
          </a:xfrm>
          <a:prstGeom prst="rect">
            <a:avLst/>
          </a:prstGeom>
        </p:spPr>
        <p:txBody>
          <a:bodyPr wrap="square">
            <a:spAutoFit/>
          </a:bodyPr>
          <a:lstStyle/>
          <a:p>
            <a:pPr algn="ctr"/>
            <a:r>
              <a:rPr lang="el-GR" sz="2000" dirty="0" smtClean="0">
                <a:solidFill>
                  <a:schemeClr val="accent1">
                    <a:lumMod val="75000"/>
                  </a:schemeClr>
                </a:solidFill>
                <a:latin typeface="Calibri" pitchFamily="34" charset="0"/>
              </a:rPr>
              <a:t>Πριν ξεκινήσουμε το πεντικιούρ θα πρέπει να προετοιμάσουμε κατάλληλα τον χώρο που θα εργαστούμε και να αποστειρώσουμε τα εργαλεία και τα εξαρτήματα που θα χρησιμοποιήσουμε.</a:t>
            </a:r>
          </a:p>
          <a:p>
            <a:pPr algn="ctr"/>
            <a:r>
              <a:rPr lang="el-GR" sz="2000" dirty="0" smtClean="0">
                <a:solidFill>
                  <a:schemeClr val="accent1">
                    <a:lumMod val="75000"/>
                  </a:schemeClr>
                </a:solidFill>
                <a:latin typeface="Calibri" pitchFamily="34" charset="0"/>
              </a:rPr>
              <a:t> Δεν θα πρέπει σε καμία περίπτωση να αφήνουμε την πελάτισσα να περιμένει γιατί έχουμε ξεχάσει να φέρουμε όλα όσα χρειαζόμαστε ή γιατί δεν έχουμε προετοιμάσει σωστά τον χώρο.</a:t>
            </a:r>
          </a:p>
          <a:p>
            <a:pPr algn="ctr"/>
            <a:r>
              <a:rPr lang="el-GR" sz="2000" dirty="0" smtClean="0">
                <a:solidFill>
                  <a:schemeClr val="accent1">
                    <a:lumMod val="75000"/>
                  </a:schemeClr>
                </a:solidFill>
                <a:latin typeface="Calibri" pitchFamily="34" charset="0"/>
              </a:rPr>
              <a:t>Προσέχουμε να τηρούμε όλους τους κανόνες υγιεινής προς αποφυγή μολύνσεων.</a:t>
            </a:r>
            <a:endParaRPr lang="el-GR" sz="2000" dirty="0">
              <a:solidFill>
                <a:schemeClr val="accent1">
                  <a:lumMod val="75000"/>
                </a:schemeClr>
              </a:solidFill>
              <a:latin typeface="Calibri" pitchFamily="34" charset="0"/>
            </a:endParaRPr>
          </a:p>
        </p:txBody>
      </p:sp>
      <p:pic>
        <p:nvPicPr>
          <p:cNvPr id="4" name="Picture 5"/>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224694" y="4545166"/>
            <a:ext cx="3597767" cy="1895451"/>
          </a:xfrm>
          <a:prstGeom prst="rect">
            <a:avLst/>
          </a:prstGeom>
          <a:noFill/>
          <a:ln w="28575">
            <a:solidFill>
              <a:schemeClr val="bg1"/>
            </a:solidFill>
            <a:prstDash val="solid"/>
          </a:ln>
          <a:effec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Στρογγυλεμένο ορθογώνιο"/>
          <p:cNvSpPr/>
          <p:nvPr/>
        </p:nvSpPr>
        <p:spPr>
          <a:xfrm>
            <a:off x="1342768" y="1499287"/>
            <a:ext cx="8888627" cy="329513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3 - TextBox"/>
          <p:cNvSpPr txBox="1"/>
          <p:nvPr/>
        </p:nvSpPr>
        <p:spPr>
          <a:xfrm>
            <a:off x="1425146" y="2356021"/>
            <a:ext cx="8130746" cy="1015663"/>
          </a:xfrm>
          <a:prstGeom prst="rect">
            <a:avLst/>
          </a:prstGeom>
          <a:noFill/>
        </p:spPr>
        <p:txBody>
          <a:bodyPr wrap="square" rtlCol="0">
            <a:spAutoFit/>
          </a:bodyPr>
          <a:lstStyle/>
          <a:p>
            <a:pPr algn="ctr"/>
            <a:r>
              <a:rPr lang="el-GR" sz="2000" dirty="0" smtClean="0">
                <a:solidFill>
                  <a:schemeClr val="accent1">
                    <a:lumMod val="75000"/>
                  </a:schemeClr>
                </a:solidFill>
                <a:latin typeface="Calibri" pitchFamily="34" charset="0"/>
              </a:rPr>
              <a:t>Στην περίπτωση που έχουμε να αφαιρέσουμε ημιμόνιμο πριν την εφαρμογή του ξηρού πεντικιούρ χρησιμοποιούμε τα φρεζάκια που αναλύθηκαν στην ενότητα αφαίρεση ημιμόνιμου μανικιούρ.</a:t>
            </a:r>
            <a:endParaRPr lang="el-GR" sz="2000" dirty="0">
              <a:solidFill>
                <a:schemeClr val="accent1">
                  <a:lumMod val="75000"/>
                </a:schemeClr>
              </a:solidFill>
              <a:latin typeface="Calibri"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059460" y="1301579"/>
            <a:ext cx="8015416" cy="3693319"/>
          </a:xfrm>
          <a:prstGeom prst="rect">
            <a:avLst/>
          </a:prstGeom>
        </p:spPr>
        <p:txBody>
          <a:bodyPr wrap="square">
            <a:spAutoFit/>
          </a:bodyPr>
          <a:lstStyle/>
          <a:p>
            <a:pPr algn="ctr"/>
            <a:r>
              <a:rPr lang="el-GR" dirty="0" smtClean="0">
                <a:solidFill>
                  <a:schemeClr val="accent1">
                    <a:lumMod val="75000"/>
                  </a:schemeClr>
                </a:solidFill>
                <a:latin typeface="Calibri" pitchFamily="34" charset="0"/>
              </a:rPr>
              <a:t/>
            </a:r>
            <a:br>
              <a:rPr lang="el-GR" dirty="0" smtClean="0">
                <a:solidFill>
                  <a:schemeClr val="accent1">
                    <a:lumMod val="75000"/>
                  </a:schemeClr>
                </a:solidFill>
                <a:latin typeface="Calibri" pitchFamily="34" charset="0"/>
              </a:rPr>
            </a:br>
            <a:r>
              <a:rPr lang="el-GR" dirty="0" smtClean="0">
                <a:solidFill>
                  <a:schemeClr val="accent1">
                    <a:lumMod val="75000"/>
                  </a:schemeClr>
                </a:solidFill>
                <a:latin typeface="Calibri" pitchFamily="34" charset="0"/>
              </a:rPr>
              <a:t/>
            </a:r>
            <a:br>
              <a:rPr lang="el-GR" dirty="0" smtClean="0">
                <a:solidFill>
                  <a:schemeClr val="accent1">
                    <a:lumMod val="75000"/>
                  </a:schemeClr>
                </a:solidFill>
                <a:latin typeface="Calibri" pitchFamily="34" charset="0"/>
              </a:rPr>
            </a:br>
            <a:r>
              <a:rPr lang="el-GR" dirty="0" smtClean="0">
                <a:solidFill>
                  <a:schemeClr val="accent1">
                    <a:lumMod val="75000"/>
                  </a:schemeClr>
                </a:solidFill>
                <a:latin typeface="Calibri" pitchFamily="34" charset="0"/>
              </a:rPr>
              <a:t>ΠΟΙΑ ΤΑ ΠΛΕΟΝΕΚΤΗΜΑΤΑ ΚΑΙ ΠΟΙΑ ΤΑ ΜΕΙΟΝΕΚΤΗΜΑΤΑ ΤΗΣ ΧΡΗΣΗΣ ΤΡΟΧΟΥ ΣΤΟ ΠΕΝΤΙΚΙΟΥΡ</a:t>
            </a:r>
            <a:r>
              <a:rPr lang="en-US" dirty="0" smtClean="0">
                <a:solidFill>
                  <a:schemeClr val="accent1">
                    <a:lumMod val="75000"/>
                  </a:schemeClr>
                </a:solidFill>
                <a:latin typeface="Calibri" pitchFamily="34" charset="0"/>
              </a:rPr>
              <a:t>;</a:t>
            </a:r>
            <a:endParaRPr lang="el-GR" dirty="0" smtClean="0">
              <a:solidFill>
                <a:schemeClr val="accent1">
                  <a:lumMod val="75000"/>
                </a:schemeClr>
              </a:solidFill>
              <a:latin typeface="Calibri" pitchFamily="34" charset="0"/>
            </a:endParaRPr>
          </a:p>
          <a:p>
            <a:pPr algn="ctr"/>
            <a:endParaRPr lang="el-GR" dirty="0" smtClean="0">
              <a:solidFill>
                <a:schemeClr val="accent1">
                  <a:lumMod val="75000"/>
                </a:schemeClr>
              </a:solidFill>
              <a:latin typeface="Calibri" pitchFamily="34" charset="0"/>
            </a:endParaRPr>
          </a:p>
          <a:p>
            <a:r>
              <a:rPr lang="en-US" dirty="0" smtClean="0">
                <a:solidFill>
                  <a:schemeClr val="accent1">
                    <a:lumMod val="75000"/>
                  </a:schemeClr>
                </a:solidFill>
                <a:latin typeface="Calibri" pitchFamily="34" charset="0"/>
              </a:rPr>
              <a:t/>
            </a:r>
            <a:br>
              <a:rPr lang="en-US" dirty="0" smtClean="0">
                <a:solidFill>
                  <a:schemeClr val="accent1">
                    <a:lumMod val="75000"/>
                  </a:schemeClr>
                </a:solidFill>
                <a:latin typeface="Calibri" pitchFamily="34" charset="0"/>
              </a:rPr>
            </a:br>
            <a:r>
              <a:rPr lang="el-GR" u="sng" dirty="0" smtClean="0">
                <a:solidFill>
                  <a:schemeClr val="accent1">
                    <a:lumMod val="75000"/>
                  </a:schemeClr>
                </a:solidFill>
                <a:latin typeface="Calibri" pitchFamily="34" charset="0"/>
              </a:rPr>
              <a:t>ΑΠΑΝΤΗΣΗ</a:t>
            </a:r>
            <a:r>
              <a:rPr lang="en-US" u="sng" dirty="0" smtClean="0">
                <a:solidFill>
                  <a:schemeClr val="accent1">
                    <a:lumMod val="75000"/>
                  </a:schemeClr>
                </a:solidFill>
                <a:latin typeface="Calibri" pitchFamily="34" charset="0"/>
              </a:rPr>
              <a:t>: </a:t>
            </a:r>
            <a:r>
              <a:rPr lang="el-GR" dirty="0" smtClean="0">
                <a:solidFill>
                  <a:schemeClr val="accent1">
                    <a:lumMod val="75000"/>
                  </a:schemeClr>
                </a:solidFill>
                <a:latin typeface="Calibri" pitchFamily="34" charset="0"/>
              </a:rPr>
              <a:t>Ο τροχός χρησιμοποιείται στο μανικιούρ, στο πεντικιούρ, στην τοποθέτηση τεχνητών και στη συντήρηση ή αφαίρεση τεχνητών. Μας βοηθάει να κάνουμε πιο λεπτομερή εργασία και να κάνουμε γρήγορα. Όμως πρέπει να προσέχουμε όταν ακουμπάμε στο φυσικό νύχι ή στο δέρμα. Μπορεί να κάνει σημάδια ή από την υπερθέρμανση να δημιουργήσει αίσθημα καψίματος.</a:t>
            </a:r>
          </a:p>
          <a:p>
            <a:endParaRPr lang="el-GR" dirty="0" smtClean="0">
              <a:solidFill>
                <a:schemeClr val="accent1">
                  <a:lumMod val="75000"/>
                </a:schemeClr>
              </a:solidFill>
              <a:latin typeface="Calibri" pitchFamily="34" charset="0"/>
            </a:endParaRPr>
          </a:p>
          <a:p>
            <a:r>
              <a:rPr lang="en-US" dirty="0" smtClean="0">
                <a:solidFill>
                  <a:schemeClr val="accent1">
                    <a:lumMod val="75000"/>
                  </a:schemeClr>
                </a:solidFill>
                <a:latin typeface="Calibri" pitchFamily="34" charset="0"/>
              </a:rPr>
              <a:t>(E</a:t>
            </a:r>
            <a:r>
              <a:rPr lang="el-GR" dirty="0" smtClean="0">
                <a:solidFill>
                  <a:schemeClr val="accent1">
                    <a:lumMod val="75000"/>
                  </a:schemeClr>
                </a:solidFill>
                <a:latin typeface="Calibri" pitchFamily="34" charset="0"/>
              </a:rPr>
              <a:t>ΡΩΤΗΣΗ ΠΙΣΤΟΠΟΙΗΣΗΣ – ΟΜΑΔΑ Β’ ΕΙΔΙΚΕΣ ΕΡΩΤΗΣΕΙΣ)</a:t>
            </a:r>
            <a:endParaRPr lang="el-GR"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TextBox"/>
          <p:cNvSpPr txBox="1"/>
          <p:nvPr/>
        </p:nvSpPr>
        <p:spPr>
          <a:xfrm>
            <a:off x="3155090" y="873210"/>
            <a:ext cx="8031893" cy="4708981"/>
          </a:xfrm>
          <a:prstGeom prst="rect">
            <a:avLst/>
          </a:prstGeom>
          <a:noFill/>
        </p:spPr>
        <p:txBody>
          <a:bodyPr wrap="square" rtlCol="0">
            <a:spAutoFit/>
          </a:bodyPr>
          <a:lstStyle/>
          <a:p>
            <a:pPr algn="ctr"/>
            <a:r>
              <a:rPr lang="el-GR" sz="2000" u="sng" dirty="0" smtClean="0">
                <a:solidFill>
                  <a:schemeClr val="accent1">
                    <a:lumMod val="75000"/>
                  </a:schemeClr>
                </a:solidFill>
                <a:latin typeface="Calibri" pitchFamily="34" charset="0"/>
              </a:rPr>
              <a:t>ΑΠΑΝΤΗΣΗ ΑΣΚΗΣΗΣ ΠΡΟΗΓΟΥΜΕΝΗΣ ΕΒΔΟΜΑΔΑΣ</a:t>
            </a:r>
            <a:r>
              <a:rPr lang="el-GR" sz="2000" dirty="0" smtClean="0">
                <a:solidFill>
                  <a:schemeClr val="accent1">
                    <a:lumMod val="75000"/>
                  </a:schemeClr>
                </a:solidFill>
                <a:latin typeface="Calibri" pitchFamily="34" charset="0"/>
              </a:rPr>
              <a:t/>
            </a:r>
            <a:br>
              <a:rPr lang="el-GR" sz="2000" dirty="0" smtClean="0">
                <a:solidFill>
                  <a:schemeClr val="accent1">
                    <a:lumMod val="75000"/>
                  </a:schemeClr>
                </a:solidFill>
                <a:latin typeface="Calibri" pitchFamily="34" charset="0"/>
              </a:rPr>
            </a:br>
            <a:r>
              <a:rPr lang="el-GR" sz="2000" dirty="0" smtClean="0">
                <a:solidFill>
                  <a:schemeClr val="accent1">
                    <a:lumMod val="75000"/>
                  </a:schemeClr>
                </a:solidFill>
                <a:latin typeface="Calibri" pitchFamily="34" charset="0"/>
              </a:rPr>
              <a:t/>
            </a:r>
            <a:br>
              <a:rPr lang="el-GR" sz="2000" dirty="0" smtClean="0">
                <a:solidFill>
                  <a:schemeClr val="accent1">
                    <a:lumMod val="75000"/>
                  </a:schemeClr>
                </a:solidFill>
                <a:latin typeface="Calibri" pitchFamily="34" charset="0"/>
              </a:rPr>
            </a:br>
            <a:r>
              <a:rPr lang="el-GR" sz="2000" dirty="0" smtClean="0">
                <a:solidFill>
                  <a:schemeClr val="accent1">
                    <a:lumMod val="75000"/>
                  </a:schemeClr>
                </a:solidFill>
                <a:latin typeface="Calibri" pitchFamily="34" charset="0"/>
              </a:rPr>
              <a:t>ΑΝΑΦΕΡΑΤΕ ΤΟΥΣ ΚΑΝΟΝΕΣ ΥΓΙΕΙΝΗΣ ΠΟΥ ΠΡΕΠΕΙ ΝΑ ΑΚΟΛΟΥΘΟΥΝΤΑΙ ΣΤΙΣ ΠΕΡΙΠΟΙΗΣΕΙΣ ΤΩΝ ΑΚΡΩΝ.</a:t>
            </a:r>
          </a:p>
          <a:p>
            <a:r>
              <a:rPr lang="en-US" sz="2000" dirty="0" smtClean="0">
                <a:solidFill>
                  <a:schemeClr val="accent1">
                    <a:lumMod val="75000"/>
                  </a:schemeClr>
                </a:solidFill>
                <a:latin typeface="Calibri" pitchFamily="34" charset="0"/>
              </a:rPr>
              <a:t/>
            </a:r>
            <a:br>
              <a:rPr lang="en-US" sz="2000" dirty="0" smtClean="0">
                <a:solidFill>
                  <a:schemeClr val="accent1">
                    <a:lumMod val="75000"/>
                  </a:schemeClr>
                </a:solidFill>
                <a:latin typeface="Calibri" pitchFamily="34" charset="0"/>
              </a:rPr>
            </a:br>
            <a:r>
              <a:rPr lang="el-GR" sz="2000" u="sng" dirty="0" smtClean="0">
                <a:solidFill>
                  <a:schemeClr val="accent1">
                    <a:lumMod val="75000"/>
                  </a:schemeClr>
                </a:solidFill>
                <a:latin typeface="Calibri" pitchFamily="34" charset="0"/>
              </a:rPr>
              <a:t>ΑΠΑΝΤΗΣΗ</a:t>
            </a:r>
            <a:r>
              <a:rPr lang="en-US" sz="2000" u="sng" dirty="0" smtClean="0">
                <a:solidFill>
                  <a:schemeClr val="accent1">
                    <a:lumMod val="75000"/>
                  </a:schemeClr>
                </a:solidFill>
                <a:latin typeface="Calibri" pitchFamily="34" charset="0"/>
              </a:rPr>
              <a:t>: </a:t>
            </a:r>
            <a:endParaRPr lang="el-GR" sz="2000" u="sng" dirty="0" smtClean="0">
              <a:solidFill>
                <a:schemeClr val="accent1">
                  <a:lumMod val="75000"/>
                </a:schemeClr>
              </a:solidFill>
              <a:latin typeface="Calibri" pitchFamily="34" charset="0"/>
            </a:endParaRPr>
          </a:p>
          <a:p>
            <a:endParaRPr lang="el-GR" sz="2000" u="sng" dirty="0" smtClean="0">
              <a:solidFill>
                <a:schemeClr val="accent1">
                  <a:lumMod val="75000"/>
                </a:schemeClr>
              </a:solidFill>
              <a:latin typeface="Calibri" pitchFamily="34" charset="0"/>
            </a:endParaRPr>
          </a:p>
          <a:p>
            <a:r>
              <a:rPr lang="el-GR" sz="2000" dirty="0" smtClean="0">
                <a:solidFill>
                  <a:schemeClr val="accent1">
                    <a:lumMod val="75000"/>
                  </a:schemeClr>
                </a:solidFill>
                <a:latin typeface="Calibri" pitchFamily="34" charset="0"/>
              </a:rPr>
              <a:t>Ο τεχνικός αισθητικός ποδολογίας και καλλωπισμού νυχιών πρέπει να έχει πιστοποιητικό υγείας. Επίσης, πρέπει να είναι αποστειρωμένα όλα τα εργαλεία και να υπάρχει καθαρός ιματισμός. Τα γάντια κρίνονται απαραίτητα, όπως και η μάσκα.</a:t>
            </a:r>
            <a:r>
              <a:rPr lang="en-US" sz="2000" u="sng" dirty="0" smtClean="0">
                <a:solidFill>
                  <a:schemeClr val="accent1">
                    <a:lumMod val="75000"/>
                  </a:schemeClr>
                </a:solidFill>
                <a:latin typeface="Calibri" pitchFamily="34" charset="0"/>
              </a:rPr>
              <a:t/>
            </a:r>
            <a:br>
              <a:rPr lang="en-US" sz="2000" u="sng" dirty="0" smtClean="0">
                <a:solidFill>
                  <a:schemeClr val="accent1">
                    <a:lumMod val="75000"/>
                  </a:schemeClr>
                </a:solidFill>
                <a:latin typeface="Calibri" pitchFamily="34" charset="0"/>
              </a:rPr>
            </a:br>
            <a:r>
              <a:rPr lang="el-GR" sz="2000" dirty="0" smtClean="0">
                <a:solidFill>
                  <a:schemeClr val="accent1">
                    <a:lumMod val="75000"/>
                  </a:schemeClr>
                </a:solidFill>
                <a:latin typeface="Calibri" pitchFamily="34" charset="0"/>
              </a:rPr>
              <a:t/>
            </a:r>
            <a:br>
              <a:rPr lang="el-GR" sz="2000" dirty="0" smtClean="0">
                <a:solidFill>
                  <a:schemeClr val="accent1">
                    <a:lumMod val="75000"/>
                  </a:schemeClr>
                </a:solidFill>
                <a:latin typeface="Calibri" pitchFamily="34" charset="0"/>
              </a:rPr>
            </a:br>
            <a:r>
              <a:rPr lang="en-US" sz="2000" dirty="0" smtClean="0">
                <a:solidFill>
                  <a:schemeClr val="accent1">
                    <a:lumMod val="75000"/>
                  </a:schemeClr>
                </a:solidFill>
                <a:latin typeface="Calibri" pitchFamily="34" charset="0"/>
              </a:rPr>
              <a:t/>
            </a:r>
            <a:br>
              <a:rPr lang="en-US" sz="2000" dirty="0" smtClean="0">
                <a:solidFill>
                  <a:schemeClr val="accent1">
                    <a:lumMod val="75000"/>
                  </a:schemeClr>
                </a:solidFill>
                <a:latin typeface="Calibri" pitchFamily="34" charset="0"/>
              </a:rPr>
            </a:br>
            <a:r>
              <a:rPr lang="el-GR" sz="2000" dirty="0" smtClean="0">
                <a:solidFill>
                  <a:schemeClr val="accent1">
                    <a:lumMod val="75000"/>
                  </a:schemeClr>
                </a:solidFill>
                <a:latin typeface="Calibri" pitchFamily="34" charset="0"/>
              </a:rPr>
              <a:t> </a:t>
            </a:r>
            <a:r>
              <a:rPr lang="en-US" sz="2000" dirty="0" smtClean="0">
                <a:solidFill>
                  <a:schemeClr val="accent1">
                    <a:lumMod val="75000"/>
                  </a:schemeClr>
                </a:solidFill>
                <a:latin typeface="Calibri" pitchFamily="34" charset="0"/>
              </a:rPr>
              <a:t>(E</a:t>
            </a:r>
            <a:r>
              <a:rPr lang="el-GR" sz="2000" dirty="0" smtClean="0">
                <a:solidFill>
                  <a:schemeClr val="accent1">
                    <a:lumMod val="75000"/>
                  </a:schemeClr>
                </a:solidFill>
                <a:latin typeface="Calibri" pitchFamily="34" charset="0"/>
              </a:rPr>
              <a:t>ΡΩΤΗΣΗ ΠΙΣΤΟΠΟΙΗΣΗΣ – ΟΜΑΔΑ Β’ ΕΙΔΙΚΕΣ ΕΡΩΤΗΣΕΙΣ)</a:t>
            </a:r>
            <a:endParaRPr lang="el-GR" sz="2000" dirty="0" smtClean="0"/>
          </a:p>
          <a:p>
            <a:endParaRPr lang="el-GR"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2207162" y="2212190"/>
            <a:ext cx="6524947" cy="3472956"/>
          </a:xfrm>
          <a:prstGeom prst="rect">
            <a:avLst/>
          </a:prstGeom>
          <a:effectLst/>
        </p:spPr>
      </p:pic>
      <p:sp>
        <p:nvSpPr>
          <p:cNvPr id="3" name="2 - TextBox"/>
          <p:cNvSpPr txBox="1"/>
          <p:nvPr/>
        </p:nvSpPr>
        <p:spPr>
          <a:xfrm>
            <a:off x="263611" y="1145059"/>
            <a:ext cx="10989275" cy="646331"/>
          </a:xfrm>
          <a:prstGeom prst="rect">
            <a:avLst/>
          </a:prstGeom>
          <a:noFill/>
        </p:spPr>
        <p:txBody>
          <a:bodyPr wrap="square" rtlCol="0">
            <a:spAutoFit/>
          </a:bodyPr>
          <a:lstStyle/>
          <a:p>
            <a:pPr algn="ctr"/>
            <a:r>
              <a:rPr lang="el-GR" sz="3600" b="1" dirty="0" smtClean="0">
                <a:solidFill>
                  <a:schemeClr val="accent1">
                    <a:lumMod val="75000"/>
                  </a:schemeClr>
                </a:solidFill>
                <a:latin typeface="Calibri" pitchFamily="34" charset="0"/>
              </a:rPr>
              <a:t>ΕΥΧΑΡΙΣΤΩ ΓΙΑ ΤΗΝ ΠΡΟΣΟΧΗ ΣΑΣ !!</a:t>
            </a:r>
            <a:endParaRPr lang="el-GR" sz="3600" b="1" dirty="0">
              <a:solidFill>
                <a:schemeClr val="accent1">
                  <a:lumMod val="75000"/>
                </a:schemeClr>
              </a:solidFill>
              <a:latin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user\Desktop\ΜΑΘΗΜΑΤΑ ΙΕΚ\ΠΕΝΤΙΚΙΟΥΡ ΞΗΡΟ Β\pedicure-puts-woman-in-hospital.jpg"/>
          <p:cNvPicPr>
            <a:picLocks noChangeAspect="1" noChangeArrowheads="1"/>
          </p:cNvPicPr>
          <p:nvPr/>
        </p:nvPicPr>
        <p:blipFill>
          <a:blip r:embed="rId2"/>
          <a:srcRect/>
          <a:stretch>
            <a:fillRect/>
          </a:stretch>
        </p:blipFill>
        <p:spPr bwMode="auto">
          <a:xfrm>
            <a:off x="2858527" y="613035"/>
            <a:ext cx="5621648" cy="5590057"/>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35301" y="1038282"/>
            <a:ext cx="9313715" cy="4616648"/>
          </a:xfrm>
          <a:prstGeom prst="rect">
            <a:avLst/>
          </a:prstGeom>
        </p:spPr>
        <p:txBody>
          <a:bodyPr wrap="square">
            <a:spAutoFit/>
          </a:bodyPr>
          <a:lstStyle/>
          <a:p>
            <a:pPr marL="342900" indent="-342900" algn="ctr">
              <a:buClr>
                <a:schemeClr val="accent1">
                  <a:lumMod val="75000"/>
                </a:schemeClr>
              </a:buClr>
            </a:pPr>
            <a:r>
              <a:rPr lang="el-GR" b="1" u="sng" dirty="0" smtClean="0">
                <a:solidFill>
                  <a:schemeClr val="accent1">
                    <a:lumMod val="75000"/>
                  </a:schemeClr>
                </a:solidFill>
                <a:latin typeface="Calibri" pitchFamily="34" charset="0"/>
              </a:rPr>
              <a:t>ΔΙΑΔΙΚΑΣΙΑ  ΞΗΡΟΥ ΠΕΝΤΙΚΙΟΥΡ ΒΗΜΑ-ΒΗΜΑ</a:t>
            </a:r>
            <a:endParaRPr lang="en-US" b="1" u="sng" dirty="0" smtClean="0">
              <a:solidFill>
                <a:schemeClr val="accent1">
                  <a:lumMod val="75000"/>
                </a:schemeClr>
              </a:solidFill>
              <a:latin typeface="Calibri" pitchFamily="34" charset="0"/>
            </a:endParaRPr>
          </a:p>
          <a:p>
            <a:pPr marL="342900" indent="-342900" algn="ctr">
              <a:buClr>
                <a:schemeClr val="accent1">
                  <a:lumMod val="75000"/>
                </a:schemeClr>
              </a:buClr>
            </a:pPr>
            <a:endParaRPr lang="en-US" b="1" u="sng" dirty="0" smtClean="0">
              <a:solidFill>
                <a:schemeClr val="accent1">
                  <a:lumMod val="75000"/>
                </a:schemeClr>
              </a:solidFill>
              <a:latin typeface="Calibri" pitchFamily="34" charset="0"/>
            </a:endParaRPr>
          </a:p>
          <a:p>
            <a:pPr marL="342900" indent="-342900" algn="ctr">
              <a:buClr>
                <a:schemeClr val="accent1">
                  <a:lumMod val="75000"/>
                </a:schemeClr>
              </a:buClr>
            </a:pPr>
            <a:endParaRPr lang="en-US" sz="2000" b="1" u="sng" dirty="0" smtClean="0">
              <a:solidFill>
                <a:schemeClr val="accent1">
                  <a:lumMod val="75000"/>
                </a:schemeClr>
              </a:solidFill>
              <a:latin typeface="Calibri" pitchFamily="34" charset="0"/>
            </a:endParaRPr>
          </a:p>
          <a:p>
            <a:pPr marL="342900" indent="-342900"/>
            <a:r>
              <a:rPr lang="en-US" sz="2000" dirty="0" smtClean="0">
                <a:solidFill>
                  <a:schemeClr val="accent1">
                    <a:lumMod val="75000"/>
                  </a:schemeClr>
                </a:solidFill>
                <a:latin typeface="Calibri" pitchFamily="34" charset="0"/>
              </a:rPr>
              <a:t>1.  </a:t>
            </a:r>
            <a:r>
              <a:rPr lang="el-GR" sz="2000" dirty="0" smtClean="0">
                <a:solidFill>
                  <a:schemeClr val="accent1">
                    <a:lumMod val="75000"/>
                  </a:schemeClr>
                </a:solidFill>
                <a:latin typeface="Calibri" pitchFamily="34" charset="0"/>
              </a:rPr>
              <a:t>Αφαιρούμε τα υποδήματα και τις κάλτσες.</a:t>
            </a:r>
          </a:p>
          <a:p>
            <a:endParaRPr lang="el-GR" sz="2000" dirty="0" smtClean="0">
              <a:solidFill>
                <a:schemeClr val="accent1">
                  <a:lumMod val="75000"/>
                </a:schemeClr>
              </a:solidFill>
              <a:latin typeface="Calibri" pitchFamily="34" charset="0"/>
            </a:endParaRPr>
          </a:p>
          <a:p>
            <a:r>
              <a:rPr lang="el-GR" sz="2000" dirty="0" smtClean="0">
                <a:solidFill>
                  <a:schemeClr val="accent1">
                    <a:lumMod val="75000"/>
                  </a:schemeClr>
                </a:solidFill>
                <a:latin typeface="Calibri" pitchFamily="34" charset="0"/>
              </a:rPr>
              <a:t>2. Ψεκάζουμε τα πόδια της πελάτισσας με αντισηπτικό.</a:t>
            </a:r>
          </a:p>
          <a:p>
            <a:endParaRPr lang="el-GR" sz="2000" dirty="0" smtClean="0">
              <a:solidFill>
                <a:schemeClr val="accent1">
                  <a:lumMod val="75000"/>
                </a:schemeClr>
              </a:solidFill>
              <a:latin typeface="Calibri" pitchFamily="34" charset="0"/>
            </a:endParaRPr>
          </a:p>
          <a:p>
            <a:r>
              <a:rPr lang="el-GR" sz="2000" dirty="0" smtClean="0">
                <a:solidFill>
                  <a:schemeClr val="accent1">
                    <a:lumMod val="75000"/>
                  </a:schemeClr>
                </a:solidFill>
                <a:latin typeface="Calibri" pitchFamily="34" charset="0"/>
              </a:rPr>
              <a:t>3. Διάγνωση στα πέλματα, ανάμεσα στα δάχτυλα και τα νύχια (εφόσον δεν είναι βαμμένα), για τυχόν δερματοπάθειες, μύκητες, κάλους, σκληρύνσεις κλπ. Εφόσον διαπιστώσουμε ότι είναι ασφαλές να εφαρμόσουμε πεντικιούρ, ακολουθούμε την εξής διαδικασία.</a:t>
            </a:r>
          </a:p>
          <a:p>
            <a:endParaRPr lang="el-GR" sz="2000" dirty="0" smtClean="0">
              <a:solidFill>
                <a:schemeClr val="accent1">
                  <a:lumMod val="75000"/>
                </a:schemeClr>
              </a:solidFill>
              <a:latin typeface="Calibri" pitchFamily="34" charset="0"/>
            </a:endParaRPr>
          </a:p>
          <a:p>
            <a:r>
              <a:rPr lang="el-GR" sz="2000" dirty="0" smtClean="0">
                <a:solidFill>
                  <a:schemeClr val="accent1">
                    <a:lumMod val="75000"/>
                  </a:schemeClr>
                </a:solidFill>
                <a:latin typeface="Calibri" pitchFamily="34" charset="0"/>
              </a:rPr>
              <a:t>4. Τοποθετούμε διαχωριστικά στα δάχτυλα και ξεβάφουμε τα νύχια (ξεκινώντας από το μικρό δάχτυλο προς το μεγαλύτερο).  </a:t>
            </a:r>
          </a:p>
          <a:p>
            <a:pPr marL="342900" indent="-342900" algn="ctr">
              <a:buClr>
                <a:schemeClr val="accent1">
                  <a:lumMod val="75000"/>
                </a:schemeClr>
              </a:buClr>
            </a:pPr>
            <a:endParaRPr lang="el-GR" b="1" u="sng" dirty="0" smtClean="0">
              <a:solidFill>
                <a:schemeClr val="accent1">
                  <a:lumMod val="75000"/>
                </a:schemeClr>
              </a:solidFill>
              <a:latin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10745" y="665374"/>
            <a:ext cx="10157255" cy="3170099"/>
          </a:xfrm>
          <a:prstGeom prst="rect">
            <a:avLst/>
          </a:prstGeom>
        </p:spPr>
        <p:txBody>
          <a:bodyPr wrap="square">
            <a:spAutoFit/>
          </a:bodyPr>
          <a:lstStyle/>
          <a:p>
            <a:r>
              <a:rPr lang="el-GR" sz="2000" dirty="0" smtClean="0">
                <a:solidFill>
                  <a:schemeClr val="accent1">
                    <a:lumMod val="75000"/>
                  </a:schemeClr>
                </a:solidFill>
                <a:latin typeface="Calibri" pitchFamily="34" charset="0"/>
              </a:rPr>
              <a:t>5. Με τροχό και φρεζάκια ανασηκώνουμε προσεκτικά τα επωνύχια</a:t>
            </a:r>
          </a:p>
          <a:p>
            <a:r>
              <a:rPr lang="el-GR" sz="2000" dirty="0" smtClean="0">
                <a:solidFill>
                  <a:schemeClr val="accent1">
                    <a:lumMod val="75000"/>
                  </a:schemeClr>
                </a:solidFill>
                <a:latin typeface="Calibri" pitchFamily="34" charset="0"/>
              </a:rPr>
              <a:t> (</a:t>
            </a:r>
            <a:r>
              <a:rPr lang="el-GR" sz="2000" b="1" u="sng" dirty="0" smtClean="0">
                <a:solidFill>
                  <a:schemeClr val="accent1">
                    <a:lumMod val="75000"/>
                  </a:schemeClr>
                </a:solidFill>
                <a:latin typeface="Calibri" pitchFamily="34" charset="0"/>
              </a:rPr>
              <a:t>ΠΡΟΣΟΧΗ:</a:t>
            </a:r>
            <a:r>
              <a:rPr lang="el-GR" sz="2000" dirty="0" smtClean="0">
                <a:solidFill>
                  <a:schemeClr val="accent1">
                    <a:lumMod val="75000"/>
                  </a:schemeClr>
                </a:solidFill>
                <a:latin typeface="Calibri" pitchFamily="34" charset="0"/>
              </a:rPr>
              <a:t> η κλίση που θα έχει το στυλό του τροχού να μην είναι ούτε πολύ μεγάλη, ούτε πολύ μικρή για να μη τραυματίσουμε το νύχι – Δουλεύουμε στο δέρμα όχι πάνω στο νύχι).</a:t>
            </a:r>
          </a:p>
          <a:p>
            <a:endParaRPr lang="el-GR" sz="2000" dirty="0" smtClean="0">
              <a:solidFill>
                <a:schemeClr val="accent1">
                  <a:lumMod val="75000"/>
                </a:schemeClr>
              </a:solidFill>
              <a:latin typeface="Calibri" pitchFamily="34" charset="0"/>
            </a:endParaRPr>
          </a:p>
          <a:p>
            <a:r>
              <a:rPr lang="el-GR" sz="2000" dirty="0" smtClean="0">
                <a:solidFill>
                  <a:schemeClr val="accent1">
                    <a:lumMod val="75000"/>
                  </a:schemeClr>
                </a:solidFill>
                <a:latin typeface="Calibri" pitchFamily="34" charset="0"/>
              </a:rPr>
              <a:t>6. Με ένα </a:t>
            </a:r>
            <a:r>
              <a:rPr lang="el-GR" sz="2000" dirty="0" err="1" smtClean="0">
                <a:solidFill>
                  <a:schemeClr val="accent1">
                    <a:lumMod val="75000"/>
                  </a:schemeClr>
                </a:solidFill>
                <a:latin typeface="Calibri" pitchFamily="34" charset="0"/>
              </a:rPr>
              <a:t>block</a:t>
            </a:r>
            <a:r>
              <a:rPr lang="el-GR" sz="2000" dirty="0" smtClean="0">
                <a:solidFill>
                  <a:schemeClr val="accent1">
                    <a:lumMod val="75000"/>
                  </a:schemeClr>
                </a:solidFill>
                <a:latin typeface="Calibri" pitchFamily="34" charset="0"/>
              </a:rPr>
              <a:t> ή μπάφερ λιμάρουμε (διαγώνια) την επιφάνεια του νυχιού. Εάν υπάρχουν υπολείμματα βρωμιάς ή χνούδια κάτω από τα νύχια, με ένα ξυλάκι ή το σπρωχτηράκι και βαμβάκι καθαρίζουμε τα υπονύχια.</a:t>
            </a:r>
          </a:p>
          <a:p>
            <a:endParaRPr lang="el-GR" sz="2000" dirty="0" smtClean="0">
              <a:solidFill>
                <a:schemeClr val="accent1">
                  <a:lumMod val="75000"/>
                </a:schemeClr>
              </a:solidFill>
              <a:latin typeface="Calibri" pitchFamily="34" charset="0"/>
            </a:endParaRPr>
          </a:p>
          <a:p>
            <a:r>
              <a:rPr lang="el-GR" sz="2000" dirty="0" smtClean="0">
                <a:solidFill>
                  <a:schemeClr val="accent1">
                    <a:lumMod val="75000"/>
                  </a:schemeClr>
                </a:solidFill>
                <a:latin typeface="Calibri" pitchFamily="34" charset="0"/>
              </a:rPr>
              <a:t>7. Κόβουμε τα νύχια με τον κόπτη </a:t>
            </a:r>
            <a:r>
              <a:rPr lang="el-GR" sz="2000" smtClean="0">
                <a:solidFill>
                  <a:schemeClr val="accent1">
                    <a:lumMod val="75000"/>
                  </a:schemeClr>
                </a:solidFill>
                <a:latin typeface="Calibri" pitchFamily="34" charset="0"/>
              </a:rPr>
              <a:t>νυχιών (</a:t>
            </a:r>
            <a:r>
              <a:rPr lang="el-GR" sz="2000" dirty="0" smtClean="0">
                <a:solidFill>
                  <a:schemeClr val="accent1">
                    <a:lumMod val="75000"/>
                  </a:schemeClr>
                </a:solidFill>
                <a:latin typeface="Calibri" pitchFamily="34" charset="0"/>
              </a:rPr>
              <a:t>εάν χρειάζεται). </a:t>
            </a:r>
          </a:p>
          <a:p>
            <a:endParaRPr lang="el-GR" sz="2000" dirty="0" smtClean="0">
              <a:solidFill>
                <a:schemeClr val="accent1">
                  <a:lumMod val="75000"/>
                </a:schemeClr>
              </a:solidFill>
              <a:latin typeface="Calibri" pitchFamily="34" charset="0"/>
            </a:endParaRPr>
          </a:p>
        </p:txBody>
      </p:sp>
      <p:pic>
        <p:nvPicPr>
          <p:cNvPr id="2050" name="Picture 2" descr="C:\Users\user\Desktop\ΜΑΘΗΜΑΤΑ ΙΕΚ\ΠΕΝΤΙΚΙΟΥΡ ΞΗΡΟ Β\troxos_unique_nails.jpg"/>
          <p:cNvPicPr>
            <a:picLocks noChangeAspect="1" noChangeArrowheads="1"/>
          </p:cNvPicPr>
          <p:nvPr/>
        </p:nvPicPr>
        <p:blipFill>
          <a:blip r:embed="rId2"/>
          <a:srcRect/>
          <a:stretch>
            <a:fillRect/>
          </a:stretch>
        </p:blipFill>
        <p:spPr bwMode="auto">
          <a:xfrm>
            <a:off x="7663934" y="3764692"/>
            <a:ext cx="3976131" cy="2982098"/>
          </a:xfrm>
          <a:prstGeom prst="rect">
            <a:avLst/>
          </a:prstGeom>
          <a:noFill/>
        </p:spPr>
      </p:pic>
      <p:pic>
        <p:nvPicPr>
          <p:cNvPr id="2051" name="Picture 3" descr="C:\Users\user\Desktop\ΜΑΘΗΜΑΤΑ ΙΕΚ\ΠΕΝΤΙΚΙΟΥΡ ΞΗΡΟ Β\nail-salon-sanitation_web.jpg"/>
          <p:cNvPicPr>
            <a:picLocks noChangeAspect="1" noChangeArrowheads="1"/>
          </p:cNvPicPr>
          <p:nvPr/>
        </p:nvPicPr>
        <p:blipFill>
          <a:blip r:embed="rId3"/>
          <a:srcRect/>
          <a:stretch>
            <a:fillRect/>
          </a:stretch>
        </p:blipFill>
        <p:spPr bwMode="auto">
          <a:xfrm>
            <a:off x="234006" y="4249599"/>
            <a:ext cx="6694016" cy="232059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67266" y="1617356"/>
            <a:ext cx="5527587" cy="3170099"/>
          </a:xfrm>
          <a:prstGeom prst="rect">
            <a:avLst/>
          </a:prstGeom>
        </p:spPr>
        <p:txBody>
          <a:bodyPr wrap="square">
            <a:spAutoFit/>
          </a:bodyPr>
          <a:lstStyle/>
          <a:p>
            <a:r>
              <a:rPr lang="el-GR" sz="2000" dirty="0" smtClean="0">
                <a:solidFill>
                  <a:schemeClr val="accent1">
                    <a:lumMod val="75000"/>
                  </a:schemeClr>
                </a:solidFill>
                <a:latin typeface="Calibri" pitchFamily="34" charset="0"/>
              </a:rPr>
              <a:t>8. Δίνουμε σχήμα στα νύχια με λίμα 180,150,120(ανάλογα με το πάχος του νυχιού) ή με μεταλλική λίμα, λιμάροντας ελαφρώς στρόγγυλα τις άκρες (για να αποφύγουμε την είσφρηση).</a:t>
            </a:r>
          </a:p>
          <a:p>
            <a:endParaRPr lang="el-GR" sz="2000" dirty="0" smtClean="0">
              <a:solidFill>
                <a:schemeClr val="accent1">
                  <a:lumMod val="75000"/>
                </a:schemeClr>
              </a:solidFill>
              <a:latin typeface="Calibri" pitchFamily="34" charset="0"/>
            </a:endParaRPr>
          </a:p>
          <a:p>
            <a:r>
              <a:rPr lang="el-GR" sz="2000" dirty="0" smtClean="0">
                <a:solidFill>
                  <a:schemeClr val="accent1">
                    <a:lumMod val="75000"/>
                  </a:schemeClr>
                </a:solidFill>
                <a:latin typeface="Calibri" pitchFamily="34" charset="0"/>
              </a:rPr>
              <a:t>9. Ψεκάζουμε με αντισηπτικό και σκουπίζουμε με φορά από το επωνύχιο προς το ελεύθερο άκρο.</a:t>
            </a:r>
          </a:p>
          <a:p>
            <a:endParaRPr lang="el-GR" sz="2000" dirty="0" smtClean="0">
              <a:solidFill>
                <a:schemeClr val="accent1">
                  <a:lumMod val="75000"/>
                </a:schemeClr>
              </a:solidFill>
              <a:latin typeface="Calibri" pitchFamily="34" charset="0"/>
            </a:endParaRPr>
          </a:p>
          <a:p>
            <a:r>
              <a:rPr lang="el-GR" sz="2000" dirty="0" smtClean="0">
                <a:solidFill>
                  <a:schemeClr val="accent1">
                    <a:lumMod val="75000"/>
                  </a:schemeClr>
                </a:solidFill>
                <a:latin typeface="Calibri" pitchFamily="34" charset="0"/>
              </a:rPr>
              <a:t>10. Ακολουθούμε τα βήματα 5 - 9 και στο άλλο πόδι.</a:t>
            </a:r>
          </a:p>
        </p:txBody>
      </p:sp>
      <p:pic>
        <p:nvPicPr>
          <p:cNvPr id="3074" name="Picture 2" descr="C:\Users\user\Desktop\ΜΑΘΗΜΑΤΑ ΙΕΚ\ΠΕΝΤΙΚΙΟΥΡ ΞΗΡΟ Β\Indulge-Sports-Pedicure-5.jpg"/>
          <p:cNvPicPr>
            <a:picLocks noChangeAspect="1" noChangeArrowheads="1"/>
          </p:cNvPicPr>
          <p:nvPr/>
        </p:nvPicPr>
        <p:blipFill>
          <a:blip r:embed="rId2"/>
          <a:srcRect/>
          <a:stretch>
            <a:fillRect/>
          </a:stretch>
        </p:blipFill>
        <p:spPr bwMode="auto">
          <a:xfrm>
            <a:off x="7085137" y="3838832"/>
            <a:ext cx="4549263" cy="2916194"/>
          </a:xfrm>
          <a:prstGeom prst="rect">
            <a:avLst/>
          </a:prstGeom>
          <a:noFill/>
        </p:spPr>
      </p:pic>
      <p:pic>
        <p:nvPicPr>
          <p:cNvPr id="3075" name="Picture 3" descr="C:\Users\user\Desktop\ΜΑΘΗΜΑΤΑ ΙΕΚ\ΠΕΝΤΙΚΙΟΥΡ ΞΗΡΟ Β\unnamed.jpg"/>
          <p:cNvPicPr>
            <a:picLocks noChangeAspect="1" noChangeArrowheads="1"/>
          </p:cNvPicPr>
          <p:nvPr/>
        </p:nvPicPr>
        <p:blipFill>
          <a:blip r:embed="rId3"/>
          <a:srcRect/>
          <a:stretch>
            <a:fillRect/>
          </a:stretch>
        </p:blipFill>
        <p:spPr bwMode="auto">
          <a:xfrm>
            <a:off x="7043351" y="501350"/>
            <a:ext cx="4580237" cy="279082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906162" y="1859340"/>
            <a:ext cx="9176952" cy="2246769"/>
          </a:xfrm>
          <a:prstGeom prst="rect">
            <a:avLst/>
          </a:prstGeom>
        </p:spPr>
        <p:txBody>
          <a:bodyPr wrap="square">
            <a:spAutoFit/>
          </a:bodyPr>
          <a:lstStyle/>
          <a:p>
            <a:r>
              <a:rPr lang="el-GR" sz="2000" dirty="0" smtClean="0">
                <a:solidFill>
                  <a:schemeClr val="accent1">
                    <a:lumMod val="75000"/>
                  </a:schemeClr>
                </a:solidFill>
                <a:latin typeface="Calibri" pitchFamily="34" charset="0"/>
              </a:rPr>
              <a:t>11. Με την χρήση τροχού και κάποιο </a:t>
            </a:r>
            <a:r>
              <a:rPr lang="el-GR" sz="2000" dirty="0" err="1" smtClean="0">
                <a:solidFill>
                  <a:schemeClr val="accent1">
                    <a:lumMod val="75000"/>
                  </a:schemeClr>
                </a:solidFill>
                <a:latin typeface="Calibri" pitchFamily="34" charset="0"/>
              </a:rPr>
              <a:t>φρεζάκι</a:t>
            </a:r>
            <a:r>
              <a:rPr lang="el-GR" sz="2000" dirty="0" smtClean="0">
                <a:solidFill>
                  <a:schemeClr val="accent1">
                    <a:lumMod val="75000"/>
                  </a:schemeClr>
                </a:solidFill>
                <a:latin typeface="Calibri" pitchFamily="34" charset="0"/>
              </a:rPr>
              <a:t> τρίβουμε τις σκληρύνσεις στο πέλμα. </a:t>
            </a:r>
          </a:p>
          <a:p>
            <a:endParaRPr lang="el-GR" sz="2000" dirty="0" smtClean="0">
              <a:solidFill>
                <a:schemeClr val="accent1">
                  <a:lumMod val="75000"/>
                </a:schemeClr>
              </a:solidFill>
              <a:latin typeface="Calibri" pitchFamily="34" charset="0"/>
            </a:endParaRPr>
          </a:p>
          <a:p>
            <a:r>
              <a:rPr lang="el-GR" sz="2000" dirty="0" smtClean="0">
                <a:solidFill>
                  <a:schemeClr val="accent1">
                    <a:lumMod val="75000"/>
                  </a:schemeClr>
                </a:solidFill>
                <a:latin typeface="Calibri" pitchFamily="34" charset="0"/>
              </a:rPr>
              <a:t>12. Με τη χρήση ράσπας (άγρια – λεία πλευρά) λειαίνουμε το πέλμα και στη συνέχεια με το βουρτσάκι ή με τη χρήση αντισηπτικού απομακρύνουμε τα υπολείμματα δέρματος.</a:t>
            </a:r>
          </a:p>
          <a:p>
            <a:endParaRPr lang="el-GR" sz="2000" dirty="0" smtClean="0">
              <a:solidFill>
                <a:schemeClr val="accent1">
                  <a:lumMod val="75000"/>
                </a:schemeClr>
              </a:solidFill>
              <a:latin typeface="Calibri" pitchFamily="34" charset="0"/>
            </a:endParaRPr>
          </a:p>
          <a:p>
            <a:r>
              <a:rPr lang="el-GR" sz="2000" dirty="0" smtClean="0">
                <a:solidFill>
                  <a:schemeClr val="accent1">
                    <a:lumMod val="75000"/>
                  </a:schemeClr>
                </a:solidFill>
                <a:latin typeface="Calibri" pitchFamily="34" charset="0"/>
              </a:rPr>
              <a:t>13. Εφαρμόζουμε τα βήματα 11-12 και στο άλλο πόδι.</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963827" y="2136339"/>
            <a:ext cx="9316995" cy="1938992"/>
          </a:xfrm>
          <a:prstGeom prst="rect">
            <a:avLst/>
          </a:prstGeom>
        </p:spPr>
        <p:txBody>
          <a:bodyPr wrap="square">
            <a:spAutoFit/>
          </a:bodyPr>
          <a:lstStyle/>
          <a:p>
            <a:r>
              <a:rPr lang="el-GR" sz="2000" dirty="0" smtClean="0">
                <a:solidFill>
                  <a:schemeClr val="accent1">
                    <a:lumMod val="75000"/>
                  </a:schemeClr>
                </a:solidFill>
                <a:latin typeface="Calibri" pitchFamily="34" charset="0"/>
              </a:rPr>
              <a:t>14. Εφαρμόζουμε μάλαξη με τη χρήση κρέμας ή κάποιου λαδιού. </a:t>
            </a:r>
          </a:p>
          <a:p>
            <a:r>
              <a:rPr lang="el-GR" sz="2000" dirty="0" smtClean="0">
                <a:solidFill>
                  <a:schemeClr val="accent1">
                    <a:lumMod val="75000"/>
                  </a:schemeClr>
                </a:solidFill>
                <a:latin typeface="Calibri" pitchFamily="34" charset="0"/>
              </a:rPr>
              <a:t>Σκουπίζουμε τα υπολείμματα κρέμας με μια πετσέτα ή χαρτί. </a:t>
            </a:r>
          </a:p>
          <a:p>
            <a:endParaRPr lang="el-GR" sz="2000" dirty="0" smtClean="0">
              <a:solidFill>
                <a:schemeClr val="accent1">
                  <a:lumMod val="75000"/>
                </a:schemeClr>
              </a:solidFill>
              <a:latin typeface="Calibri" pitchFamily="34" charset="0"/>
            </a:endParaRPr>
          </a:p>
          <a:p>
            <a:r>
              <a:rPr lang="el-GR" sz="2000" dirty="0" smtClean="0">
                <a:solidFill>
                  <a:schemeClr val="accent1">
                    <a:lumMod val="75000"/>
                  </a:schemeClr>
                </a:solidFill>
                <a:latin typeface="Calibri" pitchFamily="34" charset="0"/>
              </a:rPr>
              <a:t>15. Τοποθετούμε τα διαχωριστικά νυχιών περνάμε αφαιρετικό λιπαρότητας.</a:t>
            </a:r>
          </a:p>
          <a:p>
            <a:endParaRPr lang="el-GR" sz="2000" dirty="0" smtClean="0">
              <a:solidFill>
                <a:schemeClr val="accent1">
                  <a:lumMod val="75000"/>
                </a:schemeClr>
              </a:solidFill>
              <a:latin typeface="Calibri" pitchFamily="34" charset="0"/>
            </a:endParaRPr>
          </a:p>
          <a:p>
            <a:r>
              <a:rPr lang="el-GR" sz="2000" dirty="0" smtClean="0">
                <a:solidFill>
                  <a:schemeClr val="accent1">
                    <a:lumMod val="75000"/>
                  </a:schemeClr>
                </a:solidFill>
                <a:latin typeface="Calibri" pitchFamily="34" charset="0"/>
              </a:rPr>
              <a:t>16. Τέλος βάφουμε τα νύχια (βάση, χρώμα δύο φορές, τοπ και στο τέλος στεγνωτικό).</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112108" y="880062"/>
            <a:ext cx="8625016" cy="5016758"/>
          </a:xfrm>
          <a:prstGeom prst="rect">
            <a:avLst/>
          </a:prstGeom>
        </p:spPr>
        <p:txBody>
          <a:bodyPr wrap="square">
            <a:spAutoFit/>
          </a:bodyPr>
          <a:lstStyle/>
          <a:p>
            <a:pPr algn="ctr"/>
            <a:r>
              <a:rPr lang="el-GR" sz="2000" b="1" u="sng" dirty="0" smtClean="0">
                <a:solidFill>
                  <a:schemeClr val="accent1">
                    <a:lumMod val="75000"/>
                  </a:schemeClr>
                </a:solidFill>
                <a:latin typeface="Calibri" pitchFamily="34" charset="0"/>
              </a:rPr>
              <a:t>ΥΛΙΚΑ ΞΗΡΟΥ ΠΕΝΤΙΚΙΟΥΡ</a:t>
            </a:r>
          </a:p>
          <a:p>
            <a:endParaRPr lang="el-GR" sz="2000" dirty="0" smtClean="0">
              <a:solidFill>
                <a:schemeClr val="accent1">
                  <a:lumMod val="75000"/>
                </a:schemeClr>
              </a:solidFill>
              <a:latin typeface="Calibri" pitchFamily="34" charset="0"/>
            </a:endParaRPr>
          </a:p>
          <a:p>
            <a:r>
              <a:rPr lang="el-GR" sz="2000" dirty="0" smtClean="0">
                <a:solidFill>
                  <a:schemeClr val="accent1">
                    <a:lumMod val="75000"/>
                  </a:schemeClr>
                </a:solidFill>
                <a:latin typeface="Calibri" pitchFamily="34" charset="0"/>
              </a:rPr>
              <a:t>Τα υλικά που χρησιμοποιούνται στο υγρό πεντικιούρ είναι τα εξής</a:t>
            </a:r>
            <a:r>
              <a:rPr lang="en-US" sz="2000" dirty="0" smtClean="0">
                <a:solidFill>
                  <a:schemeClr val="accent1">
                    <a:lumMod val="75000"/>
                  </a:schemeClr>
                </a:solidFill>
                <a:latin typeface="Calibri" pitchFamily="34" charset="0"/>
              </a:rPr>
              <a:t>:</a:t>
            </a:r>
            <a:endParaRPr lang="el-GR" sz="2000" dirty="0" smtClean="0">
              <a:solidFill>
                <a:schemeClr val="accent1">
                  <a:lumMod val="75000"/>
                </a:schemeClr>
              </a:solidFill>
              <a:latin typeface="Calibri" pitchFamily="34" charset="0"/>
            </a:endParaRPr>
          </a:p>
          <a:p>
            <a:endParaRPr lang="el-GR"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Αναπλαστικό λάδι επωνυχίου</a:t>
            </a:r>
          </a:p>
          <a:p>
            <a:pPr>
              <a:buFont typeface="Wingdings" pitchFamily="2" charset="2"/>
              <a:buChar char="v"/>
            </a:pPr>
            <a:endParaRPr lang="el-GR"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Αφαιρετικό επωνυχίου</a:t>
            </a:r>
          </a:p>
          <a:p>
            <a:endParaRPr lang="el-GR"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Λάδι ή κρέμα μασάζ</a:t>
            </a:r>
          </a:p>
          <a:p>
            <a:pPr>
              <a:buFont typeface="Wingdings" pitchFamily="2" charset="2"/>
              <a:buChar char="v"/>
            </a:pPr>
            <a:endParaRPr lang="el-GR"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Οινόπνευμα ή ασετόν ή προϊόν αφαίρεσης λιπαρότητας(</a:t>
            </a:r>
            <a:r>
              <a:rPr lang="en-US" sz="2000" smtClean="0">
                <a:solidFill>
                  <a:schemeClr val="accent1">
                    <a:lumMod val="75000"/>
                  </a:schemeClr>
                </a:solidFill>
                <a:latin typeface="Calibri" pitchFamily="34" charset="0"/>
              </a:rPr>
              <a:t>cleaner)</a:t>
            </a:r>
            <a:endParaRPr lang="el-GR" sz="2000" dirty="0" smtClean="0">
              <a:solidFill>
                <a:schemeClr val="accent1">
                  <a:lumMod val="75000"/>
                </a:schemeClr>
              </a:solidFill>
              <a:latin typeface="Calibri" pitchFamily="34" charset="0"/>
            </a:endParaRPr>
          </a:p>
          <a:p>
            <a:pPr>
              <a:buFont typeface="Wingdings" pitchFamily="2" charset="2"/>
              <a:buChar char="v"/>
            </a:pPr>
            <a:endParaRPr lang="el-GR" sz="2000" dirty="0" smtClean="0">
              <a:solidFill>
                <a:schemeClr val="accent1">
                  <a:lumMod val="75000"/>
                </a:schemeClr>
              </a:solidFill>
              <a:latin typeface="Calibri" pitchFamily="34" charset="0"/>
            </a:endParaRPr>
          </a:p>
          <a:p>
            <a:r>
              <a:rPr lang="el-GR" sz="2000" dirty="0" smtClean="0">
                <a:solidFill>
                  <a:schemeClr val="accent1">
                    <a:lumMod val="75000"/>
                  </a:schemeClr>
                </a:solidFill>
                <a:latin typeface="Calibri" pitchFamily="34" charset="0"/>
              </a:rPr>
              <a:t>και χαρτάκια κυτταρίνης.</a:t>
            </a:r>
          </a:p>
          <a:p>
            <a:endParaRPr lang="el-GR" sz="2000" dirty="0" smtClean="0">
              <a:solidFill>
                <a:schemeClr val="accent1">
                  <a:lumMod val="75000"/>
                </a:schemeClr>
              </a:solidFill>
              <a:latin typeface="Calibri" pitchFamily="34" charset="0"/>
            </a:endParaRPr>
          </a:p>
          <a:p>
            <a:endParaRPr lang="el-GR" sz="2000" dirty="0" smtClean="0">
              <a:solidFill>
                <a:schemeClr val="accent1">
                  <a:lumMod val="75000"/>
                </a:schemeClr>
              </a:solidFill>
              <a:latin typeface="Calibri" pitchFamily="34" charset="0"/>
            </a:endParaRPr>
          </a:p>
          <a:p>
            <a:endParaRPr lang="el-GR" sz="2000" dirty="0" smtClean="0">
              <a:solidFill>
                <a:schemeClr val="accent1">
                  <a:lumMod val="75000"/>
                </a:schemeClr>
              </a:solidFill>
              <a:latin typeface="Calibri"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σαρμοσμένος 10">
      <a:dk1>
        <a:sysClr val="windowText" lastClr="000000"/>
      </a:dk1>
      <a:lt1>
        <a:sysClr val="window" lastClr="FFFFFF"/>
      </a:lt1>
      <a:dk2>
        <a:srgbClr val="4E3B30"/>
      </a:dk2>
      <a:lt2>
        <a:srgbClr val="FFFFFF"/>
      </a:lt2>
      <a:accent1>
        <a:srgbClr val="5C9F37"/>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173</TotalTime>
  <Words>1122</Words>
  <Application>Microsoft Office PowerPoint</Application>
  <PresentationFormat>Προσαρμογή</PresentationFormat>
  <Paragraphs>138</Paragraphs>
  <Slides>23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23</vt:i4>
      </vt:variant>
    </vt:vector>
  </HeadingPairs>
  <TitlesOfParts>
    <vt:vector size="24" baseType="lpstr">
      <vt:lpstr>Προεξοχή</vt:lpstr>
      <vt:lpstr>ΞΗΡΟ ΠΕΝΤΙΚΙΟΥΡ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vsnt</dc:creator>
  <cp:lastModifiedBy>user</cp:lastModifiedBy>
  <cp:revision>33</cp:revision>
  <dcterms:created xsi:type="dcterms:W3CDTF">2020-03-25T11:41:55Z</dcterms:created>
  <dcterms:modified xsi:type="dcterms:W3CDTF">2021-03-16T09:26:02Z</dcterms:modified>
</cp:coreProperties>
</file>