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8"/>
  </p:notesMasterIdLst>
  <p:sldIdLst>
    <p:sldId id="256" r:id="rId2"/>
    <p:sldId id="261" r:id="rId3"/>
    <p:sldId id="272" r:id="rId4"/>
    <p:sldId id="270" r:id="rId5"/>
    <p:sldId id="269" r:id="rId6"/>
    <p:sldId id="268" r:id="rId7"/>
    <p:sldId id="273" r:id="rId8"/>
    <p:sldId id="274" r:id="rId9"/>
    <p:sldId id="275" r:id="rId10"/>
    <p:sldId id="276" r:id="rId11"/>
    <p:sldId id="271"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278" r:id="rId27"/>
    <p:sldId id="379" r:id="rId28"/>
    <p:sldId id="380" r:id="rId29"/>
    <p:sldId id="381" r:id="rId30"/>
    <p:sldId id="382" r:id="rId31"/>
    <p:sldId id="383" r:id="rId32"/>
    <p:sldId id="384" r:id="rId33"/>
    <p:sldId id="385" r:id="rId34"/>
    <p:sldId id="386" r:id="rId35"/>
    <p:sldId id="279" r:id="rId36"/>
    <p:sldId id="387" r:id="rId37"/>
    <p:sldId id="388" r:id="rId38"/>
    <p:sldId id="389" r:id="rId39"/>
    <p:sldId id="390" r:id="rId40"/>
    <p:sldId id="391" r:id="rId41"/>
    <p:sldId id="392" r:id="rId42"/>
    <p:sldId id="393" r:id="rId43"/>
    <p:sldId id="394" r:id="rId44"/>
    <p:sldId id="395" r:id="rId45"/>
    <p:sldId id="396" r:id="rId46"/>
    <p:sldId id="266" r:id="rId4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189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1C7F1-0085-479E-A8EC-5403911BFA7F}" type="datetimeFigureOut">
              <a:rPr lang="el-GR" smtClean="0"/>
              <a:pPr/>
              <a:t>31/01/2022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12EB79-D227-490B-9C2F-60182398CD8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31/01/2022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31/01/2022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31/01/2022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31/01/2022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31/01/2022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31/01/2022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24D0173-3D3B-4FC3-9572-8C55C37DCBA5}" type="datetimeFigureOut">
              <a:rPr lang="el-GR" smtClean="0"/>
              <a:pPr/>
              <a:t>31/01/2022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24D0173-3D3B-4FC3-9572-8C55C37DCBA5}" type="datetimeFigureOut">
              <a:rPr lang="el-GR" smtClean="0"/>
              <a:pPr/>
              <a:t>31/01/2022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24D0173-3D3B-4FC3-9572-8C55C37DCBA5}" type="datetimeFigureOut">
              <a:rPr lang="el-GR" smtClean="0"/>
              <a:pPr/>
              <a:t>31/01/2022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31/01/2022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31/01/2022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4D0173-3D3B-4FC3-9572-8C55C37DCBA5}" type="datetimeFigureOut">
              <a:rPr lang="el-GR" smtClean="0"/>
              <a:pPr/>
              <a:t>31/01/2022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F257CB-7455-4AAC-A746-4E65C2281A9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Acrylic Nails. What Acrylic Nails Is ? | by Monstera Nail &amp; Spa | Medium"/>
          <p:cNvPicPr>
            <a:picLocks noChangeAspect="1" noChangeArrowheads="1"/>
          </p:cNvPicPr>
          <p:nvPr/>
        </p:nvPicPr>
        <p:blipFill>
          <a:blip r:embed="rId2">
            <a:lum bright="30000" contrast="-30000"/>
          </a:blip>
          <a:srcRect/>
          <a:stretch>
            <a:fillRect/>
          </a:stretch>
        </p:blipFill>
        <p:spPr bwMode="auto">
          <a:xfrm>
            <a:off x="0" y="0"/>
            <a:ext cx="9144000" cy="6858000"/>
          </a:xfrm>
          <a:prstGeom prst="rect">
            <a:avLst/>
          </a:prstGeom>
          <a:noFill/>
        </p:spPr>
      </p:pic>
      <p:sp>
        <p:nvSpPr>
          <p:cNvPr id="2" name="1 - Τίτλος"/>
          <p:cNvSpPr>
            <a:spLocks noGrp="1"/>
          </p:cNvSpPr>
          <p:nvPr>
            <p:ph type="ctrTitle"/>
          </p:nvPr>
        </p:nvSpPr>
        <p:spPr>
          <a:xfrm>
            <a:off x="642910" y="1285860"/>
            <a:ext cx="7772400" cy="1470025"/>
          </a:xfrm>
        </p:spPr>
        <p:txBody>
          <a:bodyPr>
            <a:normAutofit/>
          </a:bodyPr>
          <a:lstStyle/>
          <a:p>
            <a:r>
              <a:rPr lang="el-GR" sz="4000" b="1" dirty="0" smtClean="0">
                <a:solidFill>
                  <a:srgbClr val="00B050"/>
                </a:solidFill>
              </a:rPr>
              <a:t>ΑΚΡΥΛΙΚΟ</a:t>
            </a:r>
            <a:endParaRPr lang="el-GR" sz="4000" b="1" dirty="0">
              <a:solidFill>
                <a:srgbClr val="00B050"/>
              </a:solidFill>
            </a:endParaRPr>
          </a:p>
        </p:txBody>
      </p:sp>
      <p:sp>
        <p:nvSpPr>
          <p:cNvPr id="3" name="2 - Υπότιτλος"/>
          <p:cNvSpPr>
            <a:spLocks noGrp="1"/>
          </p:cNvSpPr>
          <p:nvPr>
            <p:ph type="subTitle" idx="1"/>
          </p:nvPr>
        </p:nvSpPr>
        <p:spPr>
          <a:xfrm>
            <a:off x="3857620" y="4643446"/>
            <a:ext cx="5186354" cy="1752600"/>
          </a:xfrm>
        </p:spPr>
        <p:txBody>
          <a:bodyPr>
            <a:noAutofit/>
          </a:bodyPr>
          <a:lstStyle/>
          <a:p>
            <a:pPr algn="r"/>
            <a:r>
              <a:rPr lang="el-GR" sz="2000" b="1" dirty="0" smtClean="0">
                <a:solidFill>
                  <a:schemeClr val="accent3">
                    <a:lumMod val="75000"/>
                  </a:schemeClr>
                </a:solidFill>
              </a:rPr>
              <a:t>Ειδικότητα</a:t>
            </a:r>
            <a:r>
              <a:rPr lang="en-US" sz="2000" b="1" dirty="0" smtClean="0">
                <a:solidFill>
                  <a:schemeClr val="accent3">
                    <a:lumMod val="75000"/>
                  </a:schemeClr>
                </a:solidFill>
              </a:rPr>
              <a:t>:T</a:t>
            </a:r>
            <a:r>
              <a:rPr lang="el-GR" sz="2000" b="1" dirty="0" smtClean="0">
                <a:solidFill>
                  <a:schemeClr val="accent3">
                    <a:lumMod val="75000"/>
                  </a:schemeClr>
                </a:solidFill>
              </a:rPr>
              <a:t>εχνικός Αισθητικός Ποδολογίας-Καλλωπισμού Νυχιών και Ονυχοπλαστικής</a:t>
            </a:r>
          </a:p>
          <a:p>
            <a:pPr algn="r"/>
            <a:r>
              <a:rPr lang="el-GR" sz="2000" b="1" dirty="0" smtClean="0">
                <a:solidFill>
                  <a:schemeClr val="accent3">
                    <a:lumMod val="75000"/>
                  </a:schemeClr>
                </a:solidFill>
              </a:rPr>
              <a:t>	</a:t>
            </a:r>
            <a:r>
              <a:rPr lang="el-GR" sz="2000" b="1" dirty="0" smtClean="0">
                <a:solidFill>
                  <a:schemeClr val="accent3">
                    <a:lumMod val="75000"/>
                  </a:schemeClr>
                </a:solidFill>
              </a:rPr>
              <a:t>Γ</a:t>
            </a:r>
            <a:r>
              <a:rPr lang="el-GR" sz="2000" b="1" dirty="0" smtClean="0">
                <a:solidFill>
                  <a:schemeClr val="accent3">
                    <a:lumMod val="75000"/>
                  </a:schemeClr>
                </a:solidFill>
              </a:rPr>
              <a:t>’ </a:t>
            </a:r>
            <a:r>
              <a:rPr lang="el-GR" sz="2000" b="1" dirty="0" smtClean="0">
                <a:solidFill>
                  <a:schemeClr val="accent3">
                    <a:lumMod val="75000"/>
                  </a:schemeClr>
                </a:solidFill>
              </a:rPr>
              <a:t>Εξάμηνο</a:t>
            </a:r>
          </a:p>
          <a:p>
            <a:pPr algn="r"/>
            <a:r>
              <a:rPr lang="el-GR" sz="2000" b="1" dirty="0" smtClean="0">
                <a:solidFill>
                  <a:schemeClr val="accent3">
                    <a:lumMod val="75000"/>
                  </a:schemeClr>
                </a:solidFill>
              </a:rPr>
              <a:t>Μάθημα</a:t>
            </a:r>
            <a:r>
              <a:rPr lang="en-US" sz="2000" b="1" dirty="0" smtClean="0">
                <a:solidFill>
                  <a:schemeClr val="accent3">
                    <a:lumMod val="75000"/>
                  </a:schemeClr>
                </a:solidFill>
              </a:rPr>
              <a:t>:</a:t>
            </a:r>
            <a:r>
              <a:rPr lang="el-GR" sz="2000" b="1" dirty="0" smtClean="0">
                <a:solidFill>
                  <a:schemeClr val="accent3">
                    <a:lumMod val="75000"/>
                  </a:schemeClr>
                </a:solidFill>
              </a:rPr>
              <a:t>Πρακτική εφαρμογή στην ειδικότητα</a:t>
            </a:r>
            <a:endParaRPr lang="el-GR" sz="2000" b="1" dirty="0" smtClean="0">
              <a:solidFill>
                <a:schemeClr val="accent3">
                  <a:lumMod val="75000"/>
                </a:schemeClr>
              </a:solidFill>
            </a:endParaRPr>
          </a:p>
          <a:p>
            <a:pPr algn="r"/>
            <a:r>
              <a:rPr lang="el-GR" sz="2000" b="1" dirty="0" smtClean="0">
                <a:solidFill>
                  <a:schemeClr val="accent3">
                    <a:lumMod val="75000"/>
                  </a:schemeClr>
                </a:solidFill>
              </a:rPr>
              <a:t>Ματοπούλου Ελένη</a:t>
            </a:r>
            <a:endParaRPr lang="en-US" sz="2000" b="1" dirty="0" smtClean="0">
              <a:solidFill>
                <a:schemeClr val="accent3">
                  <a:lumMod val="75000"/>
                </a:schemeClr>
              </a:solidFill>
            </a:endParaRPr>
          </a:p>
          <a:p>
            <a:pPr algn="r"/>
            <a:r>
              <a:rPr lang="el-GR" sz="2000" b="1" dirty="0" smtClean="0">
                <a:solidFill>
                  <a:schemeClr val="accent3">
                    <a:lumMod val="75000"/>
                  </a:schemeClr>
                </a:solidFill>
              </a:rPr>
              <a:t>Θεσσαλονίκη </a:t>
            </a:r>
            <a:r>
              <a:rPr lang="el-GR" sz="2000" b="1" dirty="0" smtClean="0">
                <a:solidFill>
                  <a:schemeClr val="accent3">
                    <a:lumMod val="75000"/>
                  </a:schemeClr>
                </a:solidFill>
              </a:rPr>
              <a:t>202</a:t>
            </a:r>
            <a:r>
              <a:rPr lang="en-US" sz="2000" b="1" dirty="0" smtClean="0">
                <a:solidFill>
                  <a:schemeClr val="accent3">
                    <a:lumMod val="75000"/>
                  </a:schemeClr>
                </a:solidFill>
              </a:rPr>
              <a:t>2</a:t>
            </a:r>
            <a:r>
              <a:rPr lang="el-GR" sz="2000" b="1" dirty="0" smtClean="0">
                <a:solidFill>
                  <a:schemeClr val="accent3">
                    <a:lumMod val="75000"/>
                  </a:schemeClr>
                </a:solidFill>
              </a:rPr>
              <a:t> </a:t>
            </a:r>
            <a:endParaRPr lang="el-GR" sz="2000" b="1" dirty="0" smtClean="0">
              <a:solidFill>
                <a:schemeClr val="accent3">
                  <a:lumMod val="75000"/>
                </a:schemeClr>
              </a:solidFill>
            </a:endParaRPr>
          </a:p>
          <a:p>
            <a:pPr algn="r"/>
            <a:r>
              <a:rPr lang="el-GR" sz="2000" b="1" dirty="0" smtClean="0">
                <a:solidFill>
                  <a:srgbClr val="92D050"/>
                </a:solidFill>
              </a:rPr>
              <a:t>	</a:t>
            </a:r>
          </a:p>
          <a:p>
            <a:endParaRPr lang="el-GR" sz="2000" b="1" dirty="0" smtClean="0"/>
          </a:p>
          <a:p>
            <a:endParaRPr lang="el-GR"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Ορθογώνιο"/>
          <p:cNvSpPr/>
          <p:nvPr/>
        </p:nvSpPr>
        <p:spPr>
          <a:xfrm>
            <a:off x="500034" y="1214422"/>
            <a:ext cx="3500446" cy="4401205"/>
          </a:xfrm>
          <a:prstGeom prst="rect">
            <a:avLst/>
          </a:prstGeom>
        </p:spPr>
        <p:txBody>
          <a:bodyPr wrap="square">
            <a:spAutoFit/>
          </a:bodyPr>
          <a:lstStyle/>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Περνάω στη βαφή. Αν χρησιμοποιήσω ακρυλική πούδρα σε απόχρωση </a:t>
            </a:r>
            <a:r>
              <a:rPr lang="en-US" sz="2000" dirty="0" smtClean="0">
                <a:solidFill>
                  <a:schemeClr val="accent3">
                    <a:lumMod val="75000"/>
                  </a:schemeClr>
                </a:solidFill>
              </a:rPr>
              <a:t>nude </a:t>
            </a:r>
            <a:r>
              <a:rPr lang="el-GR" sz="2000" dirty="0" smtClean="0">
                <a:solidFill>
                  <a:schemeClr val="accent3">
                    <a:lumMod val="75000"/>
                  </a:schemeClr>
                </a:solidFill>
              </a:rPr>
              <a:t>τότε μπορώ απλά να περάσω τοπ και να πολυμερίσω. Αν πάλι θέλω να βάψω με ημιμόνιμα ακολουθώ την ίδια διαδικασία με το ημιμόνιμο μανικιούρ</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Τελειώνω εφαρμόζοντας με λάδι επωνυχίων κάνοντας μασάζ</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4" name="3 - TextBox"/>
          <p:cNvSpPr txBox="1"/>
          <p:nvPr/>
        </p:nvSpPr>
        <p:spPr>
          <a:xfrm>
            <a:off x="357158" y="500042"/>
            <a:ext cx="4214842" cy="5940088"/>
          </a:xfrm>
          <a:prstGeom prst="rect">
            <a:avLst/>
          </a:prstGeom>
          <a:noFill/>
        </p:spPr>
        <p:txBody>
          <a:bodyPr wrap="square" rtlCol="0">
            <a:spAutoFit/>
          </a:bodyPr>
          <a:lstStyle/>
          <a:p>
            <a:pPr algn="ctr"/>
            <a:r>
              <a:rPr lang="el-GR" sz="2000" u="sng" dirty="0" smtClean="0">
                <a:solidFill>
                  <a:schemeClr val="accent3">
                    <a:lumMod val="75000"/>
                  </a:schemeClr>
                </a:solidFill>
              </a:rPr>
              <a:t>Αναφέρετε τα υλικά που εφαρμόζονται πάνω στα φυσικά και ψεύτικα νυχιά</a:t>
            </a:r>
          </a:p>
          <a:p>
            <a:pPr algn="ctr"/>
            <a:endParaRPr lang="el-GR" sz="2000" u="sng" dirty="0" smtClean="0">
              <a:solidFill>
                <a:schemeClr val="accent3">
                  <a:lumMod val="75000"/>
                </a:schemeClr>
              </a:solidFill>
            </a:endParaRPr>
          </a:p>
          <a:p>
            <a:r>
              <a:rPr lang="el-GR" sz="2000" dirty="0" smtClean="0">
                <a:solidFill>
                  <a:schemeClr val="accent3">
                    <a:lumMod val="75000"/>
                  </a:schemeClr>
                </a:solidFill>
              </a:rPr>
              <a:t>Πάνω στα φυσικά νύχια τα υλικά που εφαρμόζονται είναι </a:t>
            </a:r>
            <a:r>
              <a:rPr lang="en-US" sz="2000" dirty="0" smtClean="0">
                <a:solidFill>
                  <a:schemeClr val="accent3">
                    <a:lumMod val="75000"/>
                  </a:schemeClr>
                </a:solidFill>
              </a:rPr>
              <a:t>:</a:t>
            </a:r>
          </a:p>
          <a:p>
            <a:r>
              <a:rPr lang="el-GR" sz="2000" dirty="0" smtClean="0">
                <a:solidFill>
                  <a:schemeClr val="accent3">
                    <a:lumMod val="75000"/>
                  </a:schemeClr>
                </a:solidFill>
              </a:rPr>
              <a:t>Ακρυλικό ,</a:t>
            </a:r>
            <a:endParaRPr lang="en-US" sz="2000" dirty="0" smtClean="0">
              <a:solidFill>
                <a:schemeClr val="accent3">
                  <a:lumMod val="75000"/>
                </a:schemeClr>
              </a:solidFill>
            </a:endParaRPr>
          </a:p>
          <a:p>
            <a:r>
              <a:rPr lang="el-GR" sz="2000" dirty="0" smtClean="0">
                <a:solidFill>
                  <a:schemeClr val="accent3">
                    <a:lumMod val="75000"/>
                  </a:schemeClr>
                </a:solidFill>
              </a:rPr>
              <a:t>τζελ, </a:t>
            </a:r>
            <a:endParaRPr lang="en-US" sz="2000" dirty="0" smtClean="0">
              <a:solidFill>
                <a:schemeClr val="accent3">
                  <a:lumMod val="75000"/>
                </a:schemeClr>
              </a:solidFill>
            </a:endParaRPr>
          </a:p>
          <a:p>
            <a:r>
              <a:rPr lang="el-GR" sz="2000" dirty="0" smtClean="0">
                <a:solidFill>
                  <a:schemeClr val="accent3">
                    <a:lumMod val="75000"/>
                  </a:schemeClr>
                </a:solidFill>
              </a:rPr>
              <a:t>ημιμόνιμο, </a:t>
            </a:r>
            <a:endParaRPr lang="en-US" sz="2000" dirty="0" smtClean="0">
              <a:solidFill>
                <a:schemeClr val="accent3">
                  <a:lumMod val="75000"/>
                </a:schemeClr>
              </a:solidFill>
            </a:endParaRPr>
          </a:p>
          <a:p>
            <a:r>
              <a:rPr lang="el-GR" sz="2000" dirty="0" smtClean="0">
                <a:solidFill>
                  <a:schemeClr val="accent3">
                    <a:lumMod val="75000"/>
                  </a:schemeClr>
                </a:solidFill>
              </a:rPr>
              <a:t>μετάξι και </a:t>
            </a:r>
            <a:endParaRPr lang="en-US" sz="2000" dirty="0" smtClean="0">
              <a:solidFill>
                <a:schemeClr val="accent3">
                  <a:lumMod val="75000"/>
                </a:schemeClr>
              </a:solidFill>
            </a:endParaRPr>
          </a:p>
          <a:p>
            <a:r>
              <a:rPr lang="el-GR" sz="2000" dirty="0" smtClean="0">
                <a:solidFill>
                  <a:schemeClr val="accent3">
                    <a:lumMod val="75000"/>
                  </a:schemeClr>
                </a:solidFill>
              </a:rPr>
              <a:t>απλά βερνίκια.</a:t>
            </a:r>
            <a:endParaRPr lang="en-US" sz="2000" dirty="0" smtClean="0">
              <a:solidFill>
                <a:schemeClr val="accent3">
                  <a:lumMod val="75000"/>
                </a:schemeClr>
              </a:solidFill>
            </a:endParaRPr>
          </a:p>
          <a:p>
            <a:r>
              <a:rPr lang="el-GR" sz="2000" dirty="0" smtClean="0">
                <a:solidFill>
                  <a:schemeClr val="accent3">
                    <a:lumMod val="75000"/>
                  </a:schemeClr>
                </a:solidFill>
              </a:rPr>
              <a:t> Στα ψεύτικα νύχια εφαρμόζονται</a:t>
            </a:r>
            <a:r>
              <a:rPr lang="en-US" sz="2000" dirty="0" smtClean="0">
                <a:solidFill>
                  <a:schemeClr val="accent3">
                    <a:lumMod val="75000"/>
                  </a:schemeClr>
                </a:solidFill>
              </a:rPr>
              <a:t>:</a:t>
            </a:r>
          </a:p>
          <a:p>
            <a:r>
              <a:rPr lang="el-GR" sz="2000" dirty="0" smtClean="0">
                <a:solidFill>
                  <a:schemeClr val="accent3">
                    <a:lumMod val="75000"/>
                  </a:schemeClr>
                </a:solidFill>
              </a:rPr>
              <a:t>Ακρυλικό , </a:t>
            </a:r>
            <a:endParaRPr lang="en-US" sz="2000" dirty="0" smtClean="0">
              <a:solidFill>
                <a:schemeClr val="accent3">
                  <a:lumMod val="75000"/>
                </a:schemeClr>
              </a:solidFill>
            </a:endParaRPr>
          </a:p>
          <a:p>
            <a:r>
              <a:rPr lang="el-GR" sz="2000" dirty="0" smtClean="0">
                <a:solidFill>
                  <a:schemeClr val="accent3">
                    <a:lumMod val="75000"/>
                  </a:schemeClr>
                </a:solidFill>
              </a:rPr>
              <a:t>τζελ, </a:t>
            </a:r>
            <a:endParaRPr lang="en-US" sz="2000" dirty="0" smtClean="0">
              <a:solidFill>
                <a:schemeClr val="accent3">
                  <a:lumMod val="75000"/>
                </a:schemeClr>
              </a:solidFill>
            </a:endParaRPr>
          </a:p>
          <a:p>
            <a:r>
              <a:rPr lang="el-GR" sz="2000" dirty="0" smtClean="0">
                <a:solidFill>
                  <a:schemeClr val="accent3">
                    <a:lumMod val="75000"/>
                  </a:schemeClr>
                </a:solidFill>
              </a:rPr>
              <a:t>ημιμόνιμο, </a:t>
            </a:r>
            <a:endParaRPr lang="en-US" sz="2000" dirty="0" smtClean="0">
              <a:solidFill>
                <a:schemeClr val="accent3">
                  <a:lumMod val="75000"/>
                </a:schemeClr>
              </a:solidFill>
            </a:endParaRPr>
          </a:p>
          <a:p>
            <a:r>
              <a:rPr lang="el-GR" sz="2000" dirty="0" smtClean="0">
                <a:solidFill>
                  <a:schemeClr val="accent3">
                    <a:lumMod val="75000"/>
                  </a:schemeClr>
                </a:solidFill>
              </a:rPr>
              <a:t>μετάξι </a:t>
            </a:r>
            <a:endParaRPr lang="en-US" sz="2000" dirty="0" smtClean="0">
              <a:solidFill>
                <a:schemeClr val="accent3">
                  <a:lumMod val="75000"/>
                </a:schemeClr>
              </a:solidFill>
            </a:endParaRPr>
          </a:p>
          <a:p>
            <a:r>
              <a:rPr lang="el-GR" sz="2000" dirty="0" smtClean="0">
                <a:solidFill>
                  <a:schemeClr val="accent3">
                    <a:lumMod val="75000"/>
                  </a:schemeClr>
                </a:solidFill>
              </a:rPr>
              <a:t>και απλά βερνίκια.</a:t>
            </a:r>
            <a:r>
              <a:rPr lang="en-US" sz="2000" dirty="0" smtClean="0">
                <a:solidFill>
                  <a:schemeClr val="accent3">
                    <a:lumMod val="75000"/>
                  </a:schemeClr>
                </a:solidFill>
              </a:rPr>
              <a:t> </a:t>
            </a:r>
          </a:p>
          <a:p>
            <a:r>
              <a:rPr lang="en-US" sz="2000" dirty="0" smtClean="0">
                <a:solidFill>
                  <a:schemeClr val="accent3">
                    <a:lumMod val="75000"/>
                  </a:schemeClr>
                </a:solidFill>
              </a:rPr>
              <a:t>(</a:t>
            </a:r>
            <a:r>
              <a:rPr lang="el-GR" sz="2000" dirty="0" smtClean="0">
                <a:solidFill>
                  <a:schemeClr val="accent3">
                    <a:lumMod val="75000"/>
                  </a:schemeClr>
                </a:solidFill>
              </a:rPr>
              <a:t>ΕΡΩΤΗΣΗ ΠΙΣΤΟΠΟΙΗΣΗΣ – ΟΜΑΔΑ Β’ ΕΙΔΙΚΕΣ ΕΡΩΤΗΣΕΙΣ)</a:t>
            </a:r>
            <a:endParaRPr lang="el-GR" sz="2000" dirty="0">
              <a:solidFill>
                <a:schemeClr val="accent3">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4" name="3 - TextBox"/>
          <p:cNvSpPr txBox="1"/>
          <p:nvPr/>
        </p:nvSpPr>
        <p:spPr>
          <a:xfrm>
            <a:off x="285720" y="1285860"/>
            <a:ext cx="3429024" cy="4401205"/>
          </a:xfrm>
          <a:prstGeom prst="rect">
            <a:avLst/>
          </a:prstGeom>
          <a:noFill/>
        </p:spPr>
        <p:txBody>
          <a:bodyPr wrap="square" rtlCol="0">
            <a:spAutoFit/>
          </a:bodyPr>
          <a:lstStyle/>
          <a:p>
            <a:pPr algn="ctr"/>
            <a:r>
              <a:rPr lang="el-GR" sz="2000" b="1" u="sng" dirty="0" smtClean="0">
                <a:solidFill>
                  <a:schemeClr val="accent3">
                    <a:lumMod val="75000"/>
                  </a:schemeClr>
                </a:solidFill>
              </a:rPr>
              <a:t>ΥΛΙΚΑ</a:t>
            </a:r>
          </a:p>
          <a:p>
            <a:endParaRPr lang="el-GR" sz="2000" dirty="0" smtClean="0">
              <a:solidFill>
                <a:schemeClr val="accent3">
                  <a:lumMod val="75000"/>
                </a:schemeClr>
              </a:solidFill>
            </a:endParaRPr>
          </a:p>
          <a:p>
            <a:r>
              <a:rPr lang="el-GR" sz="2000" dirty="0" smtClean="0">
                <a:solidFill>
                  <a:schemeClr val="accent3">
                    <a:lumMod val="75000"/>
                  </a:schemeClr>
                </a:solidFill>
              </a:rPr>
              <a:t>Τα υλικά που χρησιμοποιούμε για το ακρυλικό είναι ίδια με αυτά του ξηρού μανικιούρ και επιπλέον</a:t>
            </a:r>
            <a:r>
              <a:rPr lang="en-US" sz="2000" dirty="0" smtClean="0">
                <a:solidFill>
                  <a:schemeClr val="accent3">
                    <a:lumMod val="75000"/>
                  </a:schemeClr>
                </a:solidFill>
              </a:rPr>
              <a:t>:</a:t>
            </a:r>
            <a:endParaRPr lang="el-GR" sz="2000" dirty="0" smtClean="0">
              <a:solidFill>
                <a:schemeClr val="accent3">
                  <a:lumMod val="75000"/>
                </a:schemeClr>
              </a:solidFill>
            </a:endParaRPr>
          </a:p>
          <a:p>
            <a:endParaRPr lang="el-GR" sz="2000" dirty="0" smtClean="0">
              <a:solidFill>
                <a:schemeClr val="accent3">
                  <a:lumMod val="75000"/>
                </a:schemeClr>
              </a:solidFill>
            </a:endParaRP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Ακρυλική πούδρα</a:t>
            </a:r>
          </a:p>
          <a:p>
            <a:endParaRPr lang="el-GR" sz="2000" dirty="0" smtClean="0">
              <a:solidFill>
                <a:schemeClr val="accent3">
                  <a:lumMod val="75000"/>
                </a:schemeClr>
              </a:solidFill>
            </a:endParaRPr>
          </a:p>
          <a:p>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Ακρυλικό υγρό </a:t>
            </a:r>
          </a:p>
          <a:p>
            <a:endParaRPr lang="en-US" sz="2000" dirty="0" smtClean="0">
              <a:solidFill>
                <a:schemeClr val="accent3">
                  <a:lumMod val="75000"/>
                </a:schemeClr>
              </a:solidFill>
            </a:endParaRPr>
          </a:p>
          <a:p>
            <a:endParaRPr lang="el-GR" sz="2000" dirty="0">
              <a:solidFill>
                <a:schemeClr val="accent3">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2071678"/>
            <a:ext cx="3357586" cy="2862322"/>
          </a:xfrm>
          <a:prstGeom prst="rect">
            <a:avLst/>
          </a:prstGeom>
          <a:noFill/>
        </p:spPr>
        <p:txBody>
          <a:bodyPr wrap="square" rtlCol="0">
            <a:spAutoFit/>
          </a:bodyPr>
          <a:lstStyle/>
          <a:p>
            <a:pPr algn="ctr"/>
            <a:r>
              <a:rPr lang="el-GR" sz="2000" b="1" u="sng" dirty="0" smtClean="0">
                <a:solidFill>
                  <a:schemeClr val="accent3">
                    <a:lumMod val="75000"/>
                  </a:schemeClr>
                </a:solidFill>
              </a:rPr>
              <a:t>ΕΡΓΑΛΕΙΑ </a:t>
            </a:r>
          </a:p>
          <a:p>
            <a:endParaRPr lang="el-GR" sz="2000" dirty="0" smtClean="0">
              <a:solidFill>
                <a:schemeClr val="accent3">
                  <a:lumMod val="75000"/>
                </a:schemeClr>
              </a:solidFill>
            </a:endParaRPr>
          </a:p>
          <a:p>
            <a:r>
              <a:rPr lang="el-GR" sz="2000" dirty="0" smtClean="0">
                <a:solidFill>
                  <a:schemeClr val="accent3">
                    <a:lumMod val="75000"/>
                  </a:schemeClr>
                </a:solidFill>
              </a:rPr>
              <a:t>Τα εργαλεία που χρησιμοποιούμε για το ακρυλικό είναι ίδια με αυτά του ξηρού και επιπλέον</a:t>
            </a:r>
            <a:r>
              <a:rPr lang="en-US" sz="2000" dirty="0" smtClean="0">
                <a:solidFill>
                  <a:schemeClr val="accent3">
                    <a:lumMod val="75000"/>
                  </a:schemeClr>
                </a:solidFill>
              </a:rPr>
              <a:t>:</a:t>
            </a:r>
            <a:endParaRPr lang="el-GR" sz="2000" dirty="0" smtClean="0">
              <a:solidFill>
                <a:schemeClr val="accent3">
                  <a:lumMod val="75000"/>
                </a:schemeClr>
              </a:solidFill>
            </a:endParaRPr>
          </a:p>
          <a:p>
            <a:endParaRPr lang="en-US"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Πινέλο ακρυλικού</a:t>
            </a:r>
            <a:endParaRPr lang="en-US" sz="2000" dirty="0" smtClean="0">
              <a:solidFill>
                <a:schemeClr val="accent3">
                  <a:lumMod val="75000"/>
                </a:schemeClr>
              </a:solidFill>
            </a:endParaRPr>
          </a:p>
          <a:p>
            <a:endParaRPr lang="en-US" sz="2000" dirty="0" smtClean="0">
              <a:solidFill>
                <a:schemeClr val="accent3">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642910" y="1428736"/>
            <a:ext cx="3071834" cy="4154984"/>
          </a:xfrm>
          <a:prstGeom prst="rect">
            <a:avLst/>
          </a:prstGeom>
          <a:noFill/>
        </p:spPr>
        <p:txBody>
          <a:bodyPr wrap="square" rtlCol="0">
            <a:spAutoFit/>
          </a:bodyPr>
          <a:lstStyle/>
          <a:p>
            <a:pPr algn="ctr"/>
            <a:r>
              <a:rPr lang="el-GR" sz="2400" dirty="0" smtClean="0">
                <a:solidFill>
                  <a:schemeClr val="accent3">
                    <a:lumMod val="75000"/>
                  </a:schemeClr>
                </a:solidFill>
              </a:rPr>
              <a:t>Το ακρυλικό μπορεί να εφαρμοστεί να περιπτώσεις ονυχοφαγίας, βοηθώντας έτσι το νύχι να μεγαλώσει. Στην ονυχοφαγία προτιμάμε το ακρυλικό σε σχέση με το τζελ γιατί είναι πιο ανθεκτικό υλικό.</a:t>
            </a:r>
            <a:endParaRPr lang="el-GR" sz="2400" dirty="0">
              <a:solidFill>
                <a:schemeClr val="accent3">
                  <a:lumMod val="75000"/>
                </a:schemeClr>
              </a:solidFill>
            </a:endParaRPr>
          </a:p>
        </p:txBody>
      </p:sp>
      <p:sp>
        <p:nvSpPr>
          <p:cNvPr id="4" name="3 - TextBox"/>
          <p:cNvSpPr txBox="1"/>
          <p:nvPr/>
        </p:nvSpPr>
        <p:spPr>
          <a:xfrm>
            <a:off x="142844" y="928670"/>
            <a:ext cx="4071966" cy="400110"/>
          </a:xfrm>
          <a:prstGeom prst="rect">
            <a:avLst/>
          </a:prstGeom>
          <a:noFill/>
        </p:spPr>
        <p:txBody>
          <a:bodyPr wrap="square" rtlCol="0">
            <a:spAutoFit/>
          </a:bodyPr>
          <a:lstStyle/>
          <a:p>
            <a:pPr algn="ctr"/>
            <a:r>
              <a:rPr lang="el-GR" sz="2000" b="1" u="sng" dirty="0" smtClean="0">
                <a:solidFill>
                  <a:schemeClr val="accent3">
                    <a:lumMod val="75000"/>
                  </a:schemeClr>
                </a:solidFill>
              </a:rPr>
              <a:t>ΠΟΥ ΕΝΔΕΙΚΝΥΤΑΙ ΤΟ ΑΚΡΥΛΙΚΟ </a:t>
            </a:r>
            <a:endParaRPr lang="el-GR" sz="2000" b="1" u="sng" dirty="0">
              <a:solidFill>
                <a:schemeClr val="accent3">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642910" y="2357430"/>
            <a:ext cx="3071834" cy="3046988"/>
          </a:xfrm>
          <a:prstGeom prst="rect">
            <a:avLst/>
          </a:prstGeom>
          <a:noFill/>
        </p:spPr>
        <p:txBody>
          <a:bodyPr wrap="square" rtlCol="0">
            <a:spAutoFit/>
          </a:bodyPr>
          <a:lstStyle/>
          <a:p>
            <a:pPr algn="ctr"/>
            <a:r>
              <a:rPr lang="el-GR" sz="2400" dirty="0" smtClean="0">
                <a:solidFill>
                  <a:schemeClr val="accent3">
                    <a:lumMod val="75000"/>
                  </a:schemeClr>
                </a:solidFill>
              </a:rPr>
              <a:t>Το ακρυλικό λόγω των αναθυμιάσεων κατά την εφαρμογή του, θα πρέπει να αποφεύγεται σε εγκύους και σε άτομα με αναπνευστικά προβλήματα. </a:t>
            </a:r>
            <a:endParaRPr lang="el-GR" sz="2400" dirty="0">
              <a:solidFill>
                <a:schemeClr val="accent3">
                  <a:lumMod val="75000"/>
                </a:schemeClr>
              </a:solidFill>
            </a:endParaRPr>
          </a:p>
        </p:txBody>
      </p:sp>
      <p:sp>
        <p:nvSpPr>
          <p:cNvPr id="4" name="3 - TextBox"/>
          <p:cNvSpPr txBox="1"/>
          <p:nvPr/>
        </p:nvSpPr>
        <p:spPr>
          <a:xfrm>
            <a:off x="285720" y="1571612"/>
            <a:ext cx="4071966" cy="400110"/>
          </a:xfrm>
          <a:prstGeom prst="rect">
            <a:avLst/>
          </a:prstGeom>
          <a:noFill/>
        </p:spPr>
        <p:txBody>
          <a:bodyPr wrap="square" rtlCol="0">
            <a:spAutoFit/>
          </a:bodyPr>
          <a:lstStyle/>
          <a:p>
            <a:pPr algn="ctr"/>
            <a:r>
              <a:rPr lang="el-GR" sz="2000" b="1" u="sng" dirty="0" smtClean="0">
                <a:solidFill>
                  <a:schemeClr val="accent3">
                    <a:lumMod val="75000"/>
                  </a:schemeClr>
                </a:solidFill>
              </a:rPr>
              <a:t>ΠΟΥ ΑΝΤΕΝΔΕΙΚΝΥΤΑΙ ΤΟ ΑΚΡΥΛΙΚΟ </a:t>
            </a:r>
            <a:endParaRPr lang="el-GR" sz="2000" b="1" u="sng" dirty="0">
              <a:solidFill>
                <a:schemeClr val="accent3">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142844" y="2071678"/>
            <a:ext cx="3500462" cy="3785652"/>
          </a:xfrm>
          <a:prstGeom prst="rect">
            <a:avLst/>
          </a:prstGeom>
          <a:noFill/>
        </p:spPr>
        <p:txBody>
          <a:bodyPr wrap="square" rtlCol="0">
            <a:spAutoFit/>
          </a:bodyPr>
          <a:lstStyle/>
          <a:p>
            <a:pPr algn="ctr"/>
            <a:r>
              <a:rPr lang="el-GR" sz="2000" b="1" u="sng" dirty="0" smtClean="0">
                <a:solidFill>
                  <a:schemeClr val="accent3">
                    <a:lumMod val="75000"/>
                  </a:schemeClr>
                </a:solidFill>
              </a:rPr>
              <a:t>ΤΙ ΠΡΟΣΕΧΟΥΜΕ ΣΤΟ ΑΚΡΥΛΙΚΟ</a:t>
            </a:r>
          </a:p>
          <a:p>
            <a:pPr algn="ctr"/>
            <a:endParaRPr lang="el-GR" sz="2000" b="1" u="sng" dirty="0" smtClean="0">
              <a:solidFill>
                <a:schemeClr val="accent3">
                  <a:lumMod val="75000"/>
                </a:schemeClr>
              </a:solidFill>
            </a:endParaRPr>
          </a:p>
          <a:p>
            <a:pPr algn="ctr"/>
            <a:endParaRPr lang="el-GR" sz="2000" b="1" u="sng" dirty="0" smtClean="0">
              <a:solidFill>
                <a:schemeClr val="accent3">
                  <a:lumMod val="75000"/>
                </a:schemeClr>
              </a:solidFill>
            </a:endParaRPr>
          </a:p>
          <a:p>
            <a:r>
              <a:rPr lang="el-GR" sz="2000" dirty="0" smtClean="0">
                <a:solidFill>
                  <a:schemeClr val="accent3">
                    <a:lumMod val="75000"/>
                  </a:schemeClr>
                </a:solidFill>
              </a:rPr>
              <a:t>-δεν ακουμπάμε τα επωνύχια</a:t>
            </a:r>
          </a:p>
          <a:p>
            <a:endParaRPr lang="el-GR" sz="2000" dirty="0" smtClean="0">
              <a:solidFill>
                <a:schemeClr val="accent3">
                  <a:lumMod val="75000"/>
                </a:schemeClr>
              </a:solidFill>
            </a:endParaRPr>
          </a:p>
          <a:p>
            <a:endParaRPr lang="el-GR" sz="2000" dirty="0" smtClean="0">
              <a:solidFill>
                <a:schemeClr val="accent3">
                  <a:lumMod val="75000"/>
                </a:schemeClr>
              </a:solidFill>
            </a:endParaRPr>
          </a:p>
          <a:p>
            <a:r>
              <a:rPr lang="el-GR" sz="2000" dirty="0" smtClean="0">
                <a:solidFill>
                  <a:schemeClr val="accent3">
                    <a:lumMod val="75000"/>
                  </a:schemeClr>
                </a:solidFill>
              </a:rPr>
              <a:t>-φροντίζουμε να έχουμε σωστή αναλογία ανάμειξης του υγρού με τη πούδρα, ώστε να δουλευτεί σωστά</a:t>
            </a:r>
          </a:p>
          <a:p>
            <a:endParaRPr lang="el-GR" sz="2000" dirty="0" smtClean="0">
              <a:solidFill>
                <a:schemeClr val="accent3">
                  <a:lumMod val="75000"/>
                </a:schemeClr>
              </a:solidFill>
            </a:endParaRPr>
          </a:p>
          <a:p>
            <a:endParaRPr lang="el-GR" sz="2000" dirty="0" smtClean="0">
              <a:solidFill>
                <a:schemeClr val="accent3">
                  <a:lumMod val="7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14282" y="1785926"/>
            <a:ext cx="3643338" cy="3170099"/>
          </a:xfrm>
          <a:prstGeom prst="rect">
            <a:avLst/>
          </a:prstGeom>
          <a:noFill/>
        </p:spPr>
        <p:txBody>
          <a:bodyPr wrap="square" rtlCol="0">
            <a:spAutoFit/>
          </a:bodyPr>
          <a:lstStyle/>
          <a:p>
            <a:pPr algn="ctr"/>
            <a:r>
              <a:rPr lang="el-GR" sz="2000" b="1" u="sng" dirty="0" smtClean="0">
                <a:solidFill>
                  <a:schemeClr val="accent3">
                    <a:lumMod val="75000"/>
                  </a:schemeClr>
                </a:solidFill>
              </a:rPr>
              <a:t>ΠΛΕΟΝΕΚΤΗΜΑΤΑ ΑΚΡΥΛΙΚΟΥ</a:t>
            </a:r>
          </a:p>
          <a:p>
            <a:endParaRPr lang="el-GR" sz="2000" b="1" u="sng"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Σε σχέση με το τζελ έχει πιο μεγάλη διάρκεια</a:t>
            </a: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Είναι πολύ ανθεκτικό υλικό</a:t>
            </a: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Δε χρειάζεται πολυμερισμό αφού στεγνώνει από μόνο του </a:t>
            </a:r>
          </a:p>
          <a:p>
            <a:pPr>
              <a:buFont typeface="Wingdings" pitchFamily="2" charset="2"/>
              <a:buChar char="Ø"/>
            </a:pPr>
            <a:endParaRPr lang="el-GR" sz="2000" dirty="0" smtClean="0">
              <a:solidFill>
                <a:schemeClr val="accent3">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14282" y="1928802"/>
            <a:ext cx="3643338" cy="3170099"/>
          </a:xfrm>
          <a:prstGeom prst="rect">
            <a:avLst/>
          </a:prstGeom>
          <a:noFill/>
        </p:spPr>
        <p:txBody>
          <a:bodyPr wrap="square" rtlCol="0">
            <a:spAutoFit/>
          </a:bodyPr>
          <a:lstStyle/>
          <a:p>
            <a:pPr algn="ctr"/>
            <a:r>
              <a:rPr lang="el-GR" sz="2000" b="1" u="sng" dirty="0" smtClean="0">
                <a:solidFill>
                  <a:schemeClr val="accent3">
                    <a:lumMod val="75000"/>
                  </a:schemeClr>
                </a:solidFill>
              </a:rPr>
              <a:t>ΠΛΕΟΝΕΚΤΗΜΑΤΑ ΑΚΡΥΛΙΚΟΥ</a:t>
            </a:r>
          </a:p>
          <a:p>
            <a:endParaRPr lang="el-GR" sz="2000" b="1" u="sng" dirty="0" smtClean="0">
              <a:solidFill>
                <a:schemeClr val="accent3">
                  <a:lumMod val="75000"/>
                </a:schemeClr>
              </a:solidFill>
            </a:endParaRP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Αφαιρείται με καθαρό ασετόν, χωρίς τη χρήση τροχού, άρα δε φθείρει το νύχι</a:t>
            </a: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Το ακρυλικό είναι ιδανικό για να βοηθήσουμε τα κοντά νύχια να μακρύνουν</a:t>
            </a:r>
            <a:endParaRPr lang="el-GR" sz="2000" dirty="0">
              <a:solidFill>
                <a:schemeClr val="accent3">
                  <a:lumMod val="7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357158" y="610136"/>
            <a:ext cx="3571900" cy="6247864"/>
          </a:xfrm>
          <a:prstGeom prst="rect">
            <a:avLst/>
          </a:prstGeom>
          <a:noFill/>
        </p:spPr>
        <p:txBody>
          <a:bodyPr wrap="square" rtlCol="0">
            <a:spAutoFit/>
          </a:bodyPr>
          <a:lstStyle/>
          <a:p>
            <a:pPr algn="ctr"/>
            <a:r>
              <a:rPr lang="el-GR" sz="2000" b="1" u="sng" dirty="0" smtClean="0">
                <a:solidFill>
                  <a:schemeClr val="accent3">
                    <a:lumMod val="75000"/>
                  </a:schemeClr>
                </a:solidFill>
              </a:rPr>
              <a:t>ΜΕΙΟΝΕΚΤΗΜΑΤΑ ΑΚΡΥΛΙΚΟΥ</a:t>
            </a:r>
          </a:p>
          <a:p>
            <a:pPr algn="ctr"/>
            <a:endParaRPr lang="el-GR" sz="2000" b="1" u="sng"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Είναι περισσότερο χρονοβόρο γιατί χρειάζεται αναμονή μέχρι να στεγνώσει</a:t>
            </a: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Τα χημικά του ακρυλικού, μυρίζουν πολύ έντονα όταν τα εφαρμόζουμε</a:t>
            </a: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Θέλει μεγάλη προσοχή στην αναλογία ακρυλικού υγρού με ακρυλικής πούδρας και στο άπλωμα του στα νύχια, έτσι ώστε να εφαρμοστεί ομοιόμορφα πριν προλάβει να στεγνώσει</a:t>
            </a:r>
          </a:p>
          <a:p>
            <a:pPr algn="ctr"/>
            <a:endParaRPr lang="el-GR" sz="2000" b="1" u="sng" dirty="0" smtClean="0">
              <a:solidFill>
                <a:schemeClr val="accent3">
                  <a:lumMod val="75000"/>
                </a:schemeClr>
              </a:solidFill>
            </a:endParaRPr>
          </a:p>
          <a:p>
            <a:r>
              <a:rPr lang="el-GR" sz="2000" b="1" u="sng" dirty="0" smtClean="0">
                <a:solidFill>
                  <a:schemeClr val="accent3">
                    <a:lumMod val="75000"/>
                  </a:schemeClr>
                </a:solidFill>
              </a:rPr>
              <a:t> </a:t>
            </a:r>
          </a:p>
          <a:p>
            <a:endParaRPr lang="el-GR" sz="2000" dirty="0">
              <a:solidFill>
                <a:schemeClr val="accent3">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6" name="5 - TextBox"/>
          <p:cNvSpPr txBox="1"/>
          <p:nvPr/>
        </p:nvSpPr>
        <p:spPr>
          <a:xfrm>
            <a:off x="500034" y="1428736"/>
            <a:ext cx="2928958" cy="4154984"/>
          </a:xfrm>
          <a:prstGeom prst="rect">
            <a:avLst/>
          </a:prstGeom>
          <a:noFill/>
        </p:spPr>
        <p:txBody>
          <a:bodyPr wrap="square" rtlCol="0">
            <a:spAutoFit/>
          </a:bodyPr>
          <a:lstStyle/>
          <a:p>
            <a:pPr algn="ctr"/>
            <a:r>
              <a:rPr lang="el-GR" sz="2400" dirty="0" smtClean="0">
                <a:solidFill>
                  <a:schemeClr val="accent3">
                    <a:lumMod val="75000"/>
                  </a:schemeClr>
                </a:solidFill>
              </a:rPr>
              <a:t>Το ακρυλικό χρησιμοποιείται είτε για την ενίσχυση φυσικού νυχιού, είτε για την προέκταση του. Είναι ένα υλικό που έχει μεγάλη διάρκεια, περίπου 1 μήνα και βοηθάει τα νύχια μας να μεγαλώσουν.</a:t>
            </a:r>
            <a:endParaRPr lang="el-GR" sz="2400" dirty="0">
              <a:solidFill>
                <a:schemeClr val="accent3">
                  <a:lumMod val="7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142844" y="500042"/>
            <a:ext cx="4071966" cy="6247864"/>
          </a:xfrm>
          <a:prstGeom prst="rect">
            <a:avLst/>
          </a:prstGeom>
          <a:noFill/>
        </p:spPr>
        <p:txBody>
          <a:bodyPr wrap="square" rtlCol="0">
            <a:spAutoFit/>
          </a:bodyPr>
          <a:lstStyle/>
          <a:p>
            <a:pPr algn="ctr"/>
            <a:r>
              <a:rPr lang="el-GR" sz="2000" u="sng" dirty="0" smtClean="0">
                <a:solidFill>
                  <a:schemeClr val="accent3">
                    <a:lumMod val="75000"/>
                  </a:schemeClr>
                </a:solidFill>
              </a:rPr>
              <a:t>Μορφές ακρυλικών προϊόντων :</a:t>
            </a:r>
          </a:p>
          <a:p>
            <a:endParaRPr lang="el-GR" sz="2000" dirty="0" smtClean="0">
              <a:solidFill>
                <a:schemeClr val="accent3">
                  <a:lumMod val="75000"/>
                </a:schemeClr>
              </a:solidFill>
            </a:endParaRPr>
          </a:p>
          <a:p>
            <a:r>
              <a:rPr lang="el-GR" sz="2000" dirty="0" smtClean="0">
                <a:solidFill>
                  <a:schemeClr val="accent3">
                    <a:lumMod val="75000"/>
                  </a:schemeClr>
                </a:solidFill>
              </a:rPr>
              <a:t>Τα ακρυλικά προϊόντα κυκλοφορούν στις έξης μορφές : </a:t>
            </a:r>
          </a:p>
          <a:p>
            <a:endParaRPr lang="el-GR" sz="2000" dirty="0" smtClean="0">
              <a:solidFill>
                <a:schemeClr val="accent3">
                  <a:lumMod val="75000"/>
                </a:schemeClr>
              </a:solidFill>
            </a:endParaRPr>
          </a:p>
          <a:p>
            <a:pPr lvl="0">
              <a:buFont typeface="Arial" pitchFamily="34" charset="0"/>
              <a:buChar char="•"/>
            </a:pPr>
            <a:r>
              <a:rPr lang="el-GR" sz="2000" dirty="0" smtClean="0">
                <a:solidFill>
                  <a:schemeClr val="accent3">
                    <a:lumMod val="75000"/>
                  </a:schemeClr>
                </a:solidFill>
              </a:rPr>
              <a:t>Ακρυλικό υγρό (ή υγρό διαμόρφωσης).</a:t>
            </a:r>
          </a:p>
          <a:p>
            <a:r>
              <a:rPr lang="el-GR" sz="2000" dirty="0" smtClean="0">
                <a:solidFill>
                  <a:schemeClr val="accent3">
                    <a:lumMod val="75000"/>
                  </a:schemeClr>
                </a:solidFill>
              </a:rPr>
              <a:t>Συνδυάζεται με ακρυλική πούδρα για να σχηματίσει το νύχι.</a:t>
            </a:r>
          </a:p>
          <a:p>
            <a:pPr>
              <a:buFont typeface="Arial" pitchFamily="34" charset="0"/>
              <a:buChar char="•"/>
            </a:pPr>
            <a:endParaRPr lang="el-GR" sz="2000" dirty="0" smtClean="0">
              <a:solidFill>
                <a:schemeClr val="accent3">
                  <a:lumMod val="75000"/>
                </a:schemeClr>
              </a:solidFill>
            </a:endParaRPr>
          </a:p>
          <a:p>
            <a:pPr lvl="0">
              <a:buFont typeface="Arial" pitchFamily="34" charset="0"/>
              <a:buChar char="•"/>
            </a:pPr>
            <a:r>
              <a:rPr lang="el-GR" sz="2000" dirty="0" smtClean="0">
                <a:solidFill>
                  <a:schemeClr val="accent3">
                    <a:lumMod val="75000"/>
                  </a:schemeClr>
                </a:solidFill>
              </a:rPr>
              <a:t>Ακρυλική πούδρα (ή σκόνη διαμόρφωσης). </a:t>
            </a:r>
          </a:p>
          <a:p>
            <a:r>
              <a:rPr lang="el-GR" sz="2000" dirty="0" smtClean="0">
                <a:solidFill>
                  <a:schemeClr val="accent3">
                    <a:lumMod val="75000"/>
                  </a:schemeClr>
                </a:solidFill>
              </a:rPr>
              <a:t>Υπάρχει σε λευκό φυσικό, διάφανο, ροζ και ελαφρά μπεζ χρώματα για κάλυψη. Επίσης, υπάρχει σε διάφορα χρώματα για διακόσμηση. </a:t>
            </a:r>
          </a:p>
          <a:p>
            <a:endParaRPr lang="el-GR" sz="2000" dirty="0" smtClean="0">
              <a:solidFill>
                <a:schemeClr val="accent3">
                  <a:lumMod val="75000"/>
                </a:schemeClr>
              </a:solidFill>
            </a:endParaRPr>
          </a:p>
          <a:p>
            <a:r>
              <a:rPr lang="el-GR" sz="2000" dirty="0" smtClean="0">
                <a:solidFill>
                  <a:schemeClr val="accent3">
                    <a:lumMod val="75000"/>
                  </a:schemeClr>
                </a:solidFill>
              </a:rPr>
              <a:t>(Ερώτηση Πιστοποίησης- Β’ Ομάδα- ειδικές ερωτήσεις)</a:t>
            </a:r>
          </a:p>
          <a:p>
            <a:endParaRPr lang="el-GR" sz="2000" dirty="0" smtClean="0">
              <a:solidFill>
                <a:schemeClr val="accent3">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14282" y="428604"/>
            <a:ext cx="4071966" cy="7171194"/>
          </a:xfrm>
          <a:prstGeom prst="rect">
            <a:avLst/>
          </a:prstGeom>
          <a:noFill/>
        </p:spPr>
        <p:txBody>
          <a:bodyPr wrap="square" rtlCol="0">
            <a:spAutoFit/>
          </a:bodyPr>
          <a:lstStyle/>
          <a:p>
            <a:pPr algn="ctr">
              <a:buClr>
                <a:schemeClr val="accent3">
                  <a:lumMod val="75000"/>
                </a:schemeClr>
              </a:buClr>
            </a:pPr>
            <a:r>
              <a:rPr lang="el-GR" sz="2000" u="sng" dirty="0" smtClean="0">
                <a:solidFill>
                  <a:schemeClr val="accent3">
                    <a:lumMod val="75000"/>
                  </a:schemeClr>
                </a:solidFill>
              </a:rPr>
              <a:t>Αναφέρατε δύο (2) τρόπους προσθετικής ονύχων</a:t>
            </a:r>
          </a:p>
          <a:p>
            <a:pPr>
              <a:buClr>
                <a:schemeClr val="accent3">
                  <a:lumMod val="75000"/>
                </a:schemeClr>
              </a:buClr>
            </a:pPr>
            <a:endParaRPr lang="el-GR" sz="2000" dirty="0">
              <a:solidFill>
                <a:schemeClr val="accent3">
                  <a:lumMod val="75000"/>
                </a:schemeClr>
              </a:solidFill>
            </a:endParaRPr>
          </a:p>
          <a:p>
            <a:pPr>
              <a:buClr>
                <a:schemeClr val="accent3">
                  <a:lumMod val="75000"/>
                </a:schemeClr>
              </a:buClr>
            </a:pPr>
            <a:r>
              <a:rPr lang="el-GR" sz="2000" u="sng" dirty="0" smtClean="0">
                <a:solidFill>
                  <a:schemeClr val="accent3">
                    <a:lumMod val="75000"/>
                  </a:schemeClr>
                </a:solidFill>
              </a:rPr>
              <a:t>Απάντηση</a:t>
            </a:r>
            <a:r>
              <a:rPr lang="en-US" sz="2000" u="sng" dirty="0" smtClean="0">
                <a:solidFill>
                  <a:schemeClr val="accent3">
                    <a:lumMod val="75000"/>
                  </a:schemeClr>
                </a:solidFill>
              </a:rPr>
              <a:t>:</a:t>
            </a:r>
          </a:p>
          <a:p>
            <a:pPr>
              <a:buClr>
                <a:schemeClr val="accent3">
                  <a:lumMod val="75000"/>
                </a:schemeClr>
              </a:buClr>
            </a:pPr>
            <a:r>
              <a:rPr lang="el-GR" sz="2000" dirty="0" smtClean="0">
                <a:solidFill>
                  <a:schemeClr val="accent3">
                    <a:lumMod val="75000"/>
                  </a:schemeClr>
                </a:solidFill>
                <a:latin typeface="Calibri" pitchFamily="34" charset="0"/>
              </a:rPr>
              <a:t>Προσθετική νυχιών μπορούμε να κάνουμε με τζέλ και ακρυλικό. Το τζέλ είναι υλικό σε ιξώδη κατάσταση και είναι μονομερή. Για να πολυμεριστεί χρειάζεται συσκευή πολυμερισμού με ακτίνες </a:t>
            </a:r>
            <a:r>
              <a:rPr lang="en-US" sz="2000" dirty="0" smtClean="0">
                <a:solidFill>
                  <a:schemeClr val="accent3">
                    <a:lumMod val="75000"/>
                  </a:schemeClr>
                </a:solidFill>
                <a:latin typeface="Calibri" pitchFamily="34" charset="0"/>
              </a:rPr>
              <a:t>UV</a:t>
            </a:r>
            <a:r>
              <a:rPr lang="el-GR" sz="2000" dirty="0" smtClean="0">
                <a:solidFill>
                  <a:schemeClr val="accent3">
                    <a:lumMod val="75000"/>
                  </a:schemeClr>
                </a:solidFill>
                <a:latin typeface="Calibri" pitchFamily="34" charset="0"/>
              </a:rPr>
              <a:t>(φυσικός διεγέρτης). Το ακρυλικό είναι σε σκόνη και πρέπει να εμποτιστεί επαρκώς με το υγρό της. Είναι και αυτή μονομερή και πολυμερίζεται με χημικό διεγέρτη(υγρό διαμόρφωσης). </a:t>
            </a:r>
          </a:p>
          <a:p>
            <a:pPr>
              <a:buClr>
                <a:schemeClr val="accent3">
                  <a:lumMod val="75000"/>
                </a:schemeClr>
              </a:buClr>
            </a:pPr>
            <a:endParaRPr lang="el-GR" sz="2000" dirty="0" smtClean="0">
              <a:solidFill>
                <a:schemeClr val="accent3">
                  <a:lumMod val="75000"/>
                </a:schemeClr>
              </a:solidFill>
              <a:latin typeface="Calibri" pitchFamily="34" charset="0"/>
            </a:endParaRPr>
          </a:p>
          <a:p>
            <a:pPr>
              <a:buClr>
                <a:schemeClr val="accent3">
                  <a:lumMod val="75000"/>
                </a:schemeClr>
              </a:buClr>
            </a:pPr>
            <a:r>
              <a:rPr lang="el-GR" sz="2000" dirty="0" smtClean="0">
                <a:solidFill>
                  <a:schemeClr val="accent3">
                    <a:lumMod val="75000"/>
                  </a:schemeClr>
                </a:solidFill>
              </a:rPr>
              <a:t>(Ερώτηση Πιστοποίησης- Β’ Ομάδα- ειδικές ερωτήσεις)</a:t>
            </a:r>
          </a:p>
          <a:p>
            <a:pPr>
              <a:buClr>
                <a:schemeClr val="accent3">
                  <a:lumMod val="75000"/>
                </a:schemeClr>
              </a:buClr>
            </a:pPr>
            <a:endParaRPr lang="el-GR" sz="2000" dirty="0" smtClean="0">
              <a:solidFill>
                <a:schemeClr val="accent3">
                  <a:lumMod val="75000"/>
                </a:schemeClr>
              </a:solidFill>
              <a:latin typeface="Calibri" pitchFamily="34" charset="0"/>
            </a:endParaRPr>
          </a:p>
          <a:p>
            <a:pPr>
              <a:buClr>
                <a:schemeClr val="accent3">
                  <a:lumMod val="75000"/>
                </a:schemeClr>
              </a:buClr>
            </a:pPr>
            <a:endParaRPr lang="el-GR" sz="2000" dirty="0" smtClean="0">
              <a:solidFill>
                <a:schemeClr val="accent3">
                  <a:lumMod val="75000"/>
                </a:schemeClr>
              </a:solidFill>
            </a:endParaRPr>
          </a:p>
          <a:p>
            <a:pPr>
              <a:buClr>
                <a:schemeClr val="accent3">
                  <a:lumMod val="75000"/>
                </a:schemeClr>
              </a:buClr>
            </a:pPr>
            <a:endParaRPr lang="el-GR" sz="2000" dirty="0" smtClean="0">
              <a:solidFill>
                <a:schemeClr val="accent3">
                  <a:lumMod val="75000"/>
                </a:schemeClr>
              </a:solidFill>
            </a:endParaRPr>
          </a:p>
          <a:p>
            <a:pPr>
              <a:buClr>
                <a:schemeClr val="accent3">
                  <a:lumMod val="75000"/>
                </a:schemeClr>
              </a:buClr>
            </a:pPr>
            <a:r>
              <a:rPr lang="el-GR" sz="2000" dirty="0" smtClean="0">
                <a:solidFill>
                  <a:schemeClr val="accent3">
                    <a:lumMod val="75000"/>
                  </a:schemeClr>
                </a:solidFill>
              </a:rPr>
              <a:t>  </a:t>
            </a:r>
            <a:endParaRPr lang="el-GR" sz="2000" dirty="0">
              <a:solidFill>
                <a:schemeClr val="accent3">
                  <a:lumMod val="75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5" name="4 - TextBox"/>
          <p:cNvSpPr txBox="1"/>
          <p:nvPr/>
        </p:nvSpPr>
        <p:spPr>
          <a:xfrm>
            <a:off x="357158" y="1214422"/>
            <a:ext cx="3714776" cy="4524315"/>
          </a:xfrm>
          <a:prstGeom prst="rect">
            <a:avLst/>
          </a:prstGeom>
          <a:noFill/>
        </p:spPr>
        <p:txBody>
          <a:bodyPr wrap="square" rtlCol="0">
            <a:spAutoFit/>
          </a:bodyPr>
          <a:lstStyle/>
          <a:p>
            <a:r>
              <a:rPr lang="el-GR" sz="2400" b="1" u="sng" dirty="0" smtClean="0">
                <a:solidFill>
                  <a:schemeClr val="accent3"/>
                </a:solidFill>
              </a:rPr>
              <a:t>Μορφές ακρυλικών προϊόντων </a:t>
            </a:r>
            <a:r>
              <a:rPr lang="en-US" sz="2400" b="1" u="sng" dirty="0" smtClean="0">
                <a:solidFill>
                  <a:schemeClr val="accent3"/>
                </a:solidFill>
              </a:rPr>
              <a:t>:</a:t>
            </a:r>
          </a:p>
          <a:p>
            <a:endParaRPr lang="el-GR" sz="2400" b="1" u="sng" dirty="0" smtClean="0">
              <a:solidFill>
                <a:schemeClr val="accent3"/>
              </a:solidFill>
            </a:endParaRPr>
          </a:p>
          <a:p>
            <a:r>
              <a:rPr lang="el-GR" sz="2400" dirty="0" smtClean="0">
                <a:solidFill>
                  <a:schemeClr val="accent3">
                    <a:lumMod val="75000"/>
                  </a:schemeClr>
                </a:solidFill>
              </a:rPr>
              <a:t>Τα ακρυλικά προϊόντα κυκλοφορούν στις έξης μορφές</a:t>
            </a:r>
            <a:r>
              <a:rPr lang="en-US" sz="2400" dirty="0" smtClean="0">
                <a:solidFill>
                  <a:schemeClr val="accent3">
                    <a:lumMod val="75000"/>
                  </a:schemeClr>
                </a:solidFill>
              </a:rPr>
              <a:t> :</a:t>
            </a:r>
            <a:endParaRPr lang="el-GR" sz="2400" dirty="0" smtClean="0">
              <a:solidFill>
                <a:schemeClr val="accent3">
                  <a:lumMod val="75000"/>
                </a:schemeClr>
              </a:solidFill>
            </a:endParaRPr>
          </a:p>
          <a:p>
            <a:endParaRPr lang="en-US" sz="2400" dirty="0" smtClean="0">
              <a:solidFill>
                <a:schemeClr val="accent3">
                  <a:lumMod val="75000"/>
                </a:schemeClr>
              </a:solidFill>
            </a:endParaRPr>
          </a:p>
          <a:p>
            <a:pPr>
              <a:buFont typeface="Wingdings" pitchFamily="2" charset="2"/>
              <a:buChar char="Ø"/>
            </a:pPr>
            <a:r>
              <a:rPr lang="el-GR" sz="2400" dirty="0" smtClean="0">
                <a:solidFill>
                  <a:schemeClr val="accent3">
                    <a:lumMod val="75000"/>
                  </a:schemeClr>
                </a:solidFill>
              </a:rPr>
              <a:t>Ακρυλικό υγρό (ή υγρό διαμόρφωσης).</a:t>
            </a:r>
          </a:p>
          <a:p>
            <a:r>
              <a:rPr lang="el-GR" sz="2400" dirty="0" smtClean="0">
                <a:solidFill>
                  <a:schemeClr val="accent3">
                    <a:lumMod val="75000"/>
                  </a:schemeClr>
                </a:solidFill>
              </a:rPr>
              <a:t>Συνδυάζεται με ακρυλική πούδρα για να σχηματίσει το νύχι.</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4" name="3 - Ορθογώνιο"/>
          <p:cNvSpPr/>
          <p:nvPr/>
        </p:nvSpPr>
        <p:spPr>
          <a:xfrm>
            <a:off x="357158" y="1357298"/>
            <a:ext cx="3357586" cy="5016758"/>
          </a:xfrm>
          <a:prstGeom prst="rect">
            <a:avLst/>
          </a:prstGeom>
        </p:spPr>
        <p:txBody>
          <a:bodyPr wrap="square">
            <a:spAutoFit/>
          </a:bodyPr>
          <a:lstStyle/>
          <a:p>
            <a:endParaRPr lang="el-GR" sz="2400" dirty="0" smtClean="0">
              <a:solidFill>
                <a:schemeClr val="accent3">
                  <a:lumMod val="75000"/>
                </a:schemeClr>
              </a:solidFill>
            </a:endParaRPr>
          </a:p>
          <a:p>
            <a:pPr>
              <a:buFont typeface="Wingdings" pitchFamily="2" charset="2"/>
              <a:buChar char="Ø"/>
            </a:pPr>
            <a:r>
              <a:rPr lang="el-GR" sz="2400" dirty="0" smtClean="0">
                <a:solidFill>
                  <a:schemeClr val="accent3">
                    <a:lumMod val="75000"/>
                  </a:schemeClr>
                </a:solidFill>
              </a:rPr>
              <a:t>Ακρυλική πούδρα (ή σκόνη διαμόρφωσης). </a:t>
            </a:r>
          </a:p>
          <a:p>
            <a:r>
              <a:rPr lang="el-GR" sz="2400" dirty="0" smtClean="0">
                <a:solidFill>
                  <a:schemeClr val="accent3">
                    <a:lumMod val="75000"/>
                  </a:schemeClr>
                </a:solidFill>
              </a:rPr>
              <a:t>Υπάρχει σε λευκό φυσικό, διάφανο, ροζ και ελαφρά μπεζ χρώματα για κάλυψη. Επίσης, υπάρχει σε διάφορα χρώματα για διακόσμηση.</a:t>
            </a:r>
            <a:endParaRPr lang="en-US" sz="2400" dirty="0" smtClean="0">
              <a:solidFill>
                <a:schemeClr val="accent3">
                  <a:lumMod val="75000"/>
                </a:schemeClr>
              </a:solidFill>
            </a:endParaRPr>
          </a:p>
          <a:p>
            <a:r>
              <a:rPr lang="el-GR" sz="1600" dirty="0" smtClean="0">
                <a:solidFill>
                  <a:schemeClr val="accent3">
                    <a:lumMod val="75000"/>
                  </a:schemeClr>
                </a:solidFill>
                <a:latin typeface="Calibri" pitchFamily="34" charset="0"/>
              </a:rPr>
              <a:t>(Ερώτηση Πιστοποίησης- Β’ Ομάδα- ειδικές ερωτήσεις)</a:t>
            </a:r>
          </a:p>
          <a:p>
            <a:endParaRPr lang="en-US" sz="2400" dirty="0" smtClean="0">
              <a:solidFill>
                <a:schemeClr val="accent3">
                  <a:lumMod val="75000"/>
                </a:schemeClr>
              </a:solidFill>
            </a:endParaRPr>
          </a:p>
          <a:p>
            <a:r>
              <a:rPr lang="el-GR" sz="1600" dirty="0" smtClean="0">
                <a:solidFill>
                  <a:schemeClr val="accent3">
                    <a:lumMod val="75000"/>
                  </a:schemeClr>
                </a:solidFill>
              </a:rPr>
              <a:t> </a:t>
            </a:r>
            <a:endParaRPr lang="en-US" sz="1600" dirty="0" smtClean="0">
              <a:solidFill>
                <a:schemeClr val="accent3">
                  <a:lumMod val="7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5" name="4 - TextBox"/>
          <p:cNvSpPr txBox="1"/>
          <p:nvPr/>
        </p:nvSpPr>
        <p:spPr>
          <a:xfrm>
            <a:off x="214282" y="571480"/>
            <a:ext cx="3643338" cy="5447645"/>
          </a:xfrm>
          <a:prstGeom prst="rect">
            <a:avLst/>
          </a:prstGeom>
          <a:noFill/>
        </p:spPr>
        <p:txBody>
          <a:bodyPr wrap="square" rtlCol="0">
            <a:spAutoFit/>
          </a:bodyPr>
          <a:lstStyle/>
          <a:p>
            <a:pPr algn="ctr"/>
            <a:r>
              <a:rPr lang="el-GR" sz="2400" b="1" u="sng" dirty="0" smtClean="0">
                <a:solidFill>
                  <a:schemeClr val="accent3"/>
                </a:solidFill>
              </a:rPr>
              <a:t>Διαφορές ανάμεσα στα ακρυλικά και τα φωτοσκληραινόμενα τζελ</a:t>
            </a:r>
          </a:p>
          <a:p>
            <a:pPr algn="ctr"/>
            <a:endParaRPr lang="el-GR" sz="2000" b="1" u="sng" dirty="0" smtClean="0">
              <a:solidFill>
                <a:schemeClr val="accent3"/>
              </a:solidFill>
            </a:endParaRPr>
          </a:p>
          <a:p>
            <a:pPr algn="ctr"/>
            <a:endParaRPr lang="el-GR" sz="2000" b="1" u="sng" dirty="0" smtClean="0">
              <a:solidFill>
                <a:schemeClr val="accent3"/>
              </a:solidFill>
            </a:endParaRPr>
          </a:p>
          <a:p>
            <a:pPr algn="ctr"/>
            <a:endParaRPr lang="el-GR" sz="2000" b="1" u="sng" dirty="0" smtClean="0">
              <a:solidFill>
                <a:schemeClr val="accent3"/>
              </a:solidFill>
            </a:endParaRPr>
          </a:p>
          <a:p>
            <a:pPr>
              <a:buFont typeface="Wingdings" pitchFamily="2" charset="2"/>
              <a:buChar char="v"/>
            </a:pPr>
            <a:r>
              <a:rPr lang="el-GR" sz="2400" dirty="0" smtClean="0">
                <a:solidFill>
                  <a:schemeClr val="accent3">
                    <a:lumMod val="75000"/>
                  </a:schemeClr>
                </a:solidFill>
              </a:rPr>
              <a:t>Τα ακρυλικά είναι σκόνη και υγρό που θα ενωθούν για να δουλευτεί το υλικό. </a:t>
            </a:r>
          </a:p>
          <a:p>
            <a:pPr>
              <a:buFont typeface="Wingdings" pitchFamily="2" charset="2"/>
              <a:buChar char="v"/>
            </a:pPr>
            <a:endParaRPr lang="el-GR" sz="2400" dirty="0" smtClean="0">
              <a:solidFill>
                <a:schemeClr val="accent3">
                  <a:lumMod val="75000"/>
                </a:schemeClr>
              </a:solidFill>
            </a:endParaRPr>
          </a:p>
          <a:p>
            <a:pPr>
              <a:buFont typeface="Wingdings" pitchFamily="2" charset="2"/>
              <a:buChar char="v"/>
            </a:pPr>
            <a:endParaRPr lang="el-GR" sz="2400" dirty="0" smtClean="0">
              <a:solidFill>
                <a:schemeClr val="accent3">
                  <a:lumMod val="75000"/>
                </a:schemeClr>
              </a:solidFill>
            </a:endParaRPr>
          </a:p>
          <a:p>
            <a:endParaRPr lang="el-GR" sz="2400" dirty="0" smtClean="0">
              <a:solidFill>
                <a:schemeClr val="accent3">
                  <a:lumMod val="75000"/>
                </a:schemeClr>
              </a:solidFill>
            </a:endParaRPr>
          </a:p>
          <a:p>
            <a:pPr>
              <a:buFont typeface="Wingdings" pitchFamily="2" charset="2"/>
              <a:buChar char="v"/>
            </a:pPr>
            <a:r>
              <a:rPr lang="el-GR" sz="2400" dirty="0" smtClean="0">
                <a:solidFill>
                  <a:schemeClr val="accent3">
                    <a:lumMod val="75000"/>
                  </a:schemeClr>
                </a:solidFill>
              </a:rPr>
              <a:t>Τα τζελ είναι σε μορφή ιξώδη και έτσι δουλεύονται.</a:t>
            </a:r>
            <a:endParaRPr lang="el-GR" sz="2400" dirty="0">
              <a:solidFill>
                <a:schemeClr val="accent3">
                  <a:lumMod val="7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142844" y="1285860"/>
            <a:ext cx="4214842" cy="5139869"/>
          </a:xfrm>
          <a:prstGeom prst="rect">
            <a:avLst/>
          </a:prstGeom>
          <a:noFill/>
        </p:spPr>
        <p:txBody>
          <a:bodyPr wrap="square" rtlCol="0">
            <a:spAutoFit/>
          </a:bodyPr>
          <a:lstStyle/>
          <a:p>
            <a:pPr marL="742950" indent="-742950">
              <a:buFont typeface="Wingdings" pitchFamily="2" charset="2"/>
              <a:buChar char="v"/>
            </a:pPr>
            <a:r>
              <a:rPr lang="el-GR" sz="2400" dirty="0" smtClean="0">
                <a:solidFill>
                  <a:schemeClr val="accent3">
                    <a:lumMod val="75000"/>
                  </a:schemeClr>
                </a:solidFill>
              </a:rPr>
              <a:t>Η σημαντικότερη όμως διαφορά τους είναι ο τρόπος που πολυμερίζονται. Για το ακρυλικό ο διεγέρτης είναι χημικός και βρίσκεται στο υλικό διαμόρφωσης. Ενώ για το τζελ, ο διεγέρτης είναι φυσικός και είναι οι υπεριώδεις ακτίνες </a:t>
            </a:r>
            <a:r>
              <a:rPr lang="en-US" sz="2400" dirty="0" smtClean="0">
                <a:solidFill>
                  <a:schemeClr val="accent3">
                    <a:lumMod val="75000"/>
                  </a:schemeClr>
                </a:solidFill>
              </a:rPr>
              <a:t>UV.</a:t>
            </a:r>
            <a:r>
              <a:rPr lang="el-GR" sz="2400" dirty="0" smtClean="0">
                <a:solidFill>
                  <a:schemeClr val="accent3">
                    <a:lumMod val="75000"/>
                  </a:schemeClr>
                </a:solidFill>
                <a:latin typeface="Calibri" pitchFamily="34" charset="0"/>
              </a:rPr>
              <a:t> </a:t>
            </a:r>
            <a:r>
              <a:rPr lang="el-GR" sz="1600" dirty="0" smtClean="0">
                <a:solidFill>
                  <a:schemeClr val="accent3">
                    <a:lumMod val="75000"/>
                  </a:schemeClr>
                </a:solidFill>
                <a:latin typeface="Calibri" pitchFamily="34" charset="0"/>
              </a:rPr>
              <a:t>(Ερώτηση Πιστοποίησης- Β’ Ομάδα- ειδικές ερωτήσεις)</a:t>
            </a:r>
            <a:endParaRPr lang="el-GR" sz="2400" dirty="0" smtClean="0">
              <a:solidFill>
                <a:schemeClr val="accent3">
                  <a:lumMod val="75000"/>
                </a:schemeClr>
              </a:solidFill>
              <a:latin typeface="Calibri" pitchFamily="34" charset="0"/>
            </a:endParaRPr>
          </a:p>
          <a:p>
            <a:pPr marL="742950" indent="-742950">
              <a:buFont typeface="Wingdings" pitchFamily="2" charset="2"/>
              <a:buChar char="v"/>
            </a:pPr>
            <a:endParaRPr lang="el-GR" sz="2400" dirty="0">
              <a:solidFill>
                <a:schemeClr val="accent3">
                  <a:lumMod val="75000"/>
                </a:schemeClr>
              </a:solidFill>
            </a:endParaRPr>
          </a:p>
        </p:txBody>
      </p:sp>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1 - Τίτλος"/>
          <p:cNvSpPr txBox="1">
            <a:spLocks/>
          </p:cNvSpPr>
          <p:nvPr/>
        </p:nvSpPr>
        <p:spPr>
          <a:xfrm>
            <a:off x="928662" y="2714620"/>
            <a:ext cx="1857388" cy="147218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400" b="1" i="0" u="none" strike="noStrike" kern="1200" cap="none" spc="0" normalizeH="0" baseline="0" noProof="0" dirty="0" smtClean="0">
                <a:ln>
                  <a:noFill/>
                </a:ln>
                <a:solidFill>
                  <a:schemeClr val="accent3">
                    <a:lumMod val="75000"/>
                  </a:schemeClr>
                </a:solidFill>
                <a:effectLst/>
                <a:uLnTx/>
                <a:uFillTx/>
                <a:latin typeface="Calibri" pitchFamily="34" charset="0"/>
                <a:ea typeface="+mj-ea"/>
                <a:cs typeface="+mj-cs"/>
              </a:rPr>
              <a:t>ΤΕΧΝΗΤΑ ΝΥΧΙΑ ΜΕ ΑΚΡΥΛΙΚΟ ΚΑΙ ΤΙΠΣ</a:t>
            </a:r>
            <a:endParaRPr kumimoji="0" lang="el-GR" sz="2400" b="1" i="0" u="none" strike="noStrike" kern="1200" cap="none" spc="0" normalizeH="0" baseline="0" noProof="0" dirty="0">
              <a:ln>
                <a:noFill/>
              </a:ln>
              <a:solidFill>
                <a:schemeClr val="accent3">
                  <a:lumMod val="75000"/>
                </a:schemeClr>
              </a:solidFill>
              <a:effectLst/>
              <a:uLnTx/>
              <a:uFillTx/>
              <a:latin typeface="Calibri" pitchFamily="34" charset="0"/>
              <a:ea typeface="+mj-ea"/>
              <a:cs typeface="+mj-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857224" y="1857364"/>
            <a:ext cx="2928958" cy="3416320"/>
          </a:xfrm>
          <a:prstGeom prst="rect">
            <a:avLst/>
          </a:prstGeom>
          <a:noFill/>
        </p:spPr>
        <p:txBody>
          <a:bodyPr wrap="square" rtlCol="0">
            <a:spAutoFit/>
          </a:bodyPr>
          <a:lstStyle/>
          <a:p>
            <a:r>
              <a:rPr lang="el-GR" sz="2400" dirty="0" smtClean="0">
                <a:solidFill>
                  <a:schemeClr val="accent3">
                    <a:lumMod val="75000"/>
                  </a:schemeClr>
                </a:solidFill>
                <a:latin typeface="Calibri" pitchFamily="34" charset="0"/>
              </a:rPr>
              <a:t>Με το ακρυλικό εκτός από ενίσχυση φυσικού νυχιού(όπως αναφέραμε σε προηγούμενο  μάθημα) μπορούμε να πετύχουμε και προέκταση του με </a:t>
            </a:r>
            <a:r>
              <a:rPr lang="en-US" sz="2400" dirty="0" smtClean="0">
                <a:solidFill>
                  <a:schemeClr val="accent3">
                    <a:lumMod val="75000"/>
                  </a:schemeClr>
                </a:solidFill>
                <a:latin typeface="Calibri" pitchFamily="34" charset="0"/>
              </a:rPr>
              <a:t>tips. </a:t>
            </a:r>
            <a:endParaRPr lang="el-GR" sz="2400" dirty="0">
              <a:solidFill>
                <a:schemeClr val="accent3">
                  <a:lumMod val="75000"/>
                </a:schemeClr>
              </a:solidFill>
              <a:latin typeface="Calibri" pitchFamily="34" charset="0"/>
            </a:endParaRPr>
          </a:p>
        </p:txBody>
      </p:sp>
      <p:pic>
        <p:nvPicPr>
          <p:cNvPr id="1026" name="Picture 2" descr="NSI Nails: How To Apply Acrylic Over a Tip - YouTube"/>
          <p:cNvPicPr>
            <a:picLocks noChangeAspect="1" noChangeArrowheads="1"/>
          </p:cNvPicPr>
          <p:nvPr/>
        </p:nvPicPr>
        <p:blipFill>
          <a:blip r:embed="rId2"/>
          <a:srcRect/>
          <a:stretch>
            <a:fillRect/>
          </a:stretch>
        </p:blipFill>
        <p:spPr bwMode="auto">
          <a:xfrm>
            <a:off x="4143372" y="2143116"/>
            <a:ext cx="4834417" cy="271936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500166" y="4714884"/>
            <a:ext cx="6572296" cy="1323439"/>
          </a:xfrm>
          <a:prstGeom prst="rect">
            <a:avLst/>
          </a:prstGeom>
          <a:noFill/>
        </p:spPr>
        <p:txBody>
          <a:bodyPr wrap="square" rtlCol="0">
            <a:spAutoFit/>
          </a:bodyPr>
          <a:lstStyle/>
          <a:p>
            <a:r>
              <a:rPr lang="el-GR" sz="2000" dirty="0" smtClean="0">
                <a:solidFill>
                  <a:schemeClr val="accent3">
                    <a:lumMod val="75000"/>
                  </a:schemeClr>
                </a:solidFill>
                <a:latin typeface="Calibri" pitchFamily="34" charset="0"/>
              </a:rPr>
              <a:t>Τα τιπς κυκλοφορούν σε διάφορα μεγέθη. Όσο πιο μεγάλο νούμερο έχουν τόσο πιο μικρά είναι. Επιλέγουμε το κατάλληλο μέγεθος ανάλογα με το σχήμα του νυχιού της πελάτισσας, όποιο δηλαδή ταιριάζει στο νύχι της. </a:t>
            </a:r>
            <a:endParaRPr lang="el-GR" sz="2000" dirty="0">
              <a:solidFill>
                <a:schemeClr val="accent3">
                  <a:lumMod val="75000"/>
                </a:schemeClr>
              </a:solidFill>
              <a:latin typeface="Calibri" pitchFamily="34" charset="0"/>
            </a:endParaRPr>
          </a:p>
        </p:txBody>
      </p:sp>
      <p:pic>
        <p:nvPicPr>
          <p:cNvPr id="43010" name="Picture 2" descr="Amazon.com: Coffin Nail Tips Natural - ECBASKET 500pcs Acrylic Nail Tips  Coffin Fake Nail Tips Long False Nail Tips Half Cover French Nail Tips 10  Sizes with Box for Nail Salons DIY"/>
          <p:cNvPicPr>
            <a:picLocks noChangeAspect="1" noChangeArrowheads="1"/>
          </p:cNvPicPr>
          <p:nvPr/>
        </p:nvPicPr>
        <p:blipFill>
          <a:blip r:embed="rId2"/>
          <a:srcRect/>
          <a:stretch>
            <a:fillRect/>
          </a:stretch>
        </p:blipFill>
        <p:spPr bwMode="auto">
          <a:xfrm>
            <a:off x="2285984" y="1000108"/>
            <a:ext cx="4857784" cy="3643338"/>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00100" y="0"/>
            <a:ext cx="8643998" cy="6863417"/>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ΥΛΙΚΑ</a:t>
            </a:r>
            <a:r>
              <a:rPr lang="en-US" sz="2000" b="1" u="sng" dirty="0" smtClean="0">
                <a:solidFill>
                  <a:schemeClr val="accent3">
                    <a:lumMod val="75000"/>
                  </a:schemeClr>
                </a:solidFill>
                <a:latin typeface="Calibri" pitchFamily="34" charset="0"/>
              </a:rPr>
              <a:t> </a:t>
            </a:r>
            <a:r>
              <a:rPr lang="el-GR" sz="2000" b="1" u="sng" dirty="0" smtClean="0">
                <a:solidFill>
                  <a:schemeClr val="accent3">
                    <a:lumMod val="75000"/>
                  </a:schemeClr>
                </a:solidFill>
                <a:latin typeface="Calibri" pitchFamily="34" charset="0"/>
              </a:rPr>
              <a:t>ΚΑΙ ΕΡΓΑΛΕΙΑ</a:t>
            </a:r>
          </a:p>
          <a:p>
            <a:endParaRPr lang="el-GR" sz="2000" dirty="0" smtClean="0">
              <a:solidFill>
                <a:schemeClr val="accent3">
                  <a:lumMod val="75000"/>
                </a:schemeClr>
              </a:solidFill>
              <a:latin typeface="Calibri" pitchFamily="34" charset="0"/>
            </a:endParaRPr>
          </a:p>
          <a:p>
            <a:r>
              <a:rPr lang="el-GR" sz="2000" dirty="0" smtClean="0">
                <a:solidFill>
                  <a:schemeClr val="accent3">
                    <a:lumMod val="75000"/>
                  </a:schemeClr>
                </a:solidFill>
                <a:latin typeface="Calibri" pitchFamily="34" charset="0"/>
              </a:rPr>
              <a:t>Όλα τα υλικά και εργαλεία του ξηρού μανικιούρ και επιπλέον</a:t>
            </a:r>
            <a:r>
              <a:rPr lang="en-US" sz="2000" dirty="0" smtClean="0">
                <a:solidFill>
                  <a:schemeClr val="accent3">
                    <a:lumMod val="75000"/>
                  </a:schemeClr>
                </a:solidFill>
                <a:latin typeface="Calibri" pitchFamily="34" charset="0"/>
              </a:rPr>
              <a:t>:</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Primer </a:t>
            </a:r>
            <a:r>
              <a:rPr lang="el-GR" sz="2000" dirty="0" smtClean="0">
                <a:solidFill>
                  <a:schemeClr val="accent3">
                    <a:lumMod val="75000"/>
                  </a:schemeClr>
                </a:solidFill>
                <a:latin typeface="Calibri" pitchFamily="34" charset="0"/>
              </a:rPr>
              <a:t>ή </a:t>
            </a:r>
            <a:r>
              <a:rPr lang="en-US" sz="2000" dirty="0" smtClean="0">
                <a:solidFill>
                  <a:schemeClr val="accent3">
                    <a:lumMod val="75000"/>
                  </a:schemeClr>
                </a:solidFill>
                <a:latin typeface="Calibri" pitchFamily="34" charset="0"/>
              </a:rPr>
              <a:t>bonder</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Ακρυλική πούδρα </a:t>
            </a:r>
          </a:p>
          <a:p>
            <a:pPr>
              <a:buFont typeface="Wingdings" pitchFamily="2" charset="2"/>
              <a:buChar char="v"/>
            </a:pPr>
            <a:endParaRPr lang="el-GR" sz="2000" dirty="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Ακρυλικό υγρό</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Tips </a:t>
            </a:r>
            <a:endParaRPr lang="el-GR"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Πινέλο ακρυλικού</a:t>
            </a:r>
            <a:endParaRPr lang="en-US"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Nail clipper</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Λάμπα πολυμερισμού</a:t>
            </a: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Nail cleaner</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Κόλλα για </a:t>
            </a:r>
            <a:r>
              <a:rPr lang="en-US" sz="2000" dirty="0" smtClean="0">
                <a:solidFill>
                  <a:schemeClr val="accent3">
                    <a:lumMod val="75000"/>
                  </a:schemeClr>
                </a:solidFill>
                <a:latin typeface="Calibri" pitchFamily="34" charset="0"/>
              </a:rPr>
              <a:t>tips</a:t>
            </a:r>
            <a:endParaRPr lang="el-GR" sz="2000" dirty="0" smtClean="0">
              <a:solidFill>
                <a:schemeClr val="accent3">
                  <a:lumMod val="75000"/>
                </a:schemeClr>
              </a:solidFill>
              <a:latin typeface="Calibri" pitchFamily="34" charset="0"/>
            </a:endParaRPr>
          </a:p>
          <a:p>
            <a:r>
              <a:rPr lang="en-US" sz="2000" dirty="0" smtClean="0">
                <a:solidFill>
                  <a:schemeClr val="accent3">
                    <a:lumMod val="75000"/>
                  </a:schemeClr>
                </a:solidFill>
                <a:latin typeface="Calibri" pitchFamily="34" charset="0"/>
              </a:rPr>
              <a:t> </a:t>
            </a:r>
            <a:endParaRPr lang="el-GR" sz="2000" dirty="0">
              <a:solidFill>
                <a:schemeClr val="accent3">
                  <a:lumMod val="75000"/>
                </a:schemeClr>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4" name="3 - Ορθογώνιο"/>
          <p:cNvSpPr/>
          <p:nvPr/>
        </p:nvSpPr>
        <p:spPr>
          <a:xfrm>
            <a:off x="357158" y="1357298"/>
            <a:ext cx="3357586" cy="1077218"/>
          </a:xfrm>
          <a:prstGeom prst="rect">
            <a:avLst/>
          </a:prstGeom>
        </p:spPr>
        <p:txBody>
          <a:bodyPr wrap="square">
            <a:spAutoFit/>
          </a:bodyPr>
          <a:lstStyle/>
          <a:p>
            <a:endParaRPr lang="el-GR" sz="2400" dirty="0" smtClean="0">
              <a:solidFill>
                <a:schemeClr val="accent3">
                  <a:lumMod val="75000"/>
                </a:schemeClr>
              </a:solidFill>
            </a:endParaRPr>
          </a:p>
          <a:p>
            <a:endParaRPr lang="en-US" sz="2400" dirty="0" smtClean="0">
              <a:solidFill>
                <a:schemeClr val="accent3">
                  <a:lumMod val="75000"/>
                </a:schemeClr>
              </a:solidFill>
            </a:endParaRPr>
          </a:p>
          <a:p>
            <a:r>
              <a:rPr lang="el-GR" sz="1600" dirty="0" smtClean="0">
                <a:solidFill>
                  <a:schemeClr val="accent3">
                    <a:lumMod val="75000"/>
                  </a:schemeClr>
                </a:solidFill>
              </a:rPr>
              <a:t> </a:t>
            </a:r>
            <a:endParaRPr lang="en-US" sz="1600" dirty="0" smtClean="0">
              <a:solidFill>
                <a:schemeClr val="accent3">
                  <a:lumMod val="75000"/>
                </a:schemeClr>
              </a:solidFill>
            </a:endParaRPr>
          </a:p>
        </p:txBody>
      </p:sp>
      <p:sp>
        <p:nvSpPr>
          <p:cNvPr id="5" name="4 - TextBox"/>
          <p:cNvSpPr txBox="1"/>
          <p:nvPr/>
        </p:nvSpPr>
        <p:spPr>
          <a:xfrm>
            <a:off x="285720" y="928670"/>
            <a:ext cx="3429024" cy="4893647"/>
          </a:xfrm>
          <a:prstGeom prst="rect">
            <a:avLst/>
          </a:prstGeom>
          <a:noFill/>
        </p:spPr>
        <p:txBody>
          <a:bodyPr wrap="square" rtlCol="0">
            <a:spAutoFit/>
          </a:bodyPr>
          <a:lstStyle/>
          <a:p>
            <a:pPr algn="ctr"/>
            <a:r>
              <a:rPr lang="el-GR" sz="2400" dirty="0" smtClean="0">
                <a:solidFill>
                  <a:schemeClr val="accent3">
                    <a:lumMod val="75000"/>
                  </a:schemeClr>
                </a:solidFill>
              </a:rPr>
              <a:t>Για να κάνουμε τα νύχια μας ακρυλικό, θα χρειαστούμε τη πούδρα ακριλικού, η οποία κυκλοφορεί σε διάφανο χρώμα αλλά και σε πολλά </a:t>
            </a:r>
            <a:r>
              <a:rPr lang="en-US" sz="2400" dirty="0" smtClean="0">
                <a:solidFill>
                  <a:schemeClr val="accent3">
                    <a:lumMod val="75000"/>
                  </a:schemeClr>
                </a:solidFill>
              </a:rPr>
              <a:t>nude </a:t>
            </a:r>
            <a:r>
              <a:rPr lang="el-GR" sz="2400" dirty="0" smtClean="0">
                <a:solidFill>
                  <a:schemeClr val="accent3">
                    <a:lumMod val="75000"/>
                  </a:schemeClr>
                </a:solidFill>
              </a:rPr>
              <a:t>χρώματα ανάλογα τη χρήση της και το ακρυλικό υγρό. Επίσης κυκλοφορούν και ακρυλικές πούδρες με χρώμα για τη βαφή των νυχιών.</a:t>
            </a:r>
            <a:endParaRPr lang="el-GR" sz="2400" dirty="0">
              <a:solidFill>
                <a:schemeClr val="accent3">
                  <a:lumMod val="75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142976" y="285728"/>
            <a:ext cx="7858180" cy="6247864"/>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ΔΙΑΔΙΚΑΣΙΑ</a:t>
            </a:r>
          </a:p>
          <a:p>
            <a:pPr algn="ctr"/>
            <a:endParaRPr lang="el-GR" sz="2000" dirty="0">
              <a:solidFill>
                <a:schemeClr val="accent3">
                  <a:lumMod val="75000"/>
                </a:schemeClr>
              </a:solidFill>
              <a:latin typeface="Calibri" pitchFamily="34" charset="0"/>
            </a:endParaRPr>
          </a:p>
          <a:p>
            <a:pPr algn="ctr"/>
            <a:r>
              <a:rPr lang="el-GR" sz="2000" dirty="0" smtClean="0">
                <a:solidFill>
                  <a:schemeClr val="accent3">
                    <a:lumMod val="75000"/>
                  </a:schemeClr>
                </a:solidFill>
                <a:latin typeface="Calibri" pitchFamily="34" charset="0"/>
              </a:rPr>
              <a:t>Πρώτα κάνουμε ένα ξηρό μανικιούρ, του όποιου τα βήματα έχουν αναφερθεί σε προηγούμενο μάθημα. Αφού μπαφάρω τα νυχιά και απομακρύνω τα υπολείμματα σκόνης με ένα βουρτσάκι, περνάω στην τοποθέτηση των τιπς. </a:t>
            </a:r>
          </a:p>
          <a:p>
            <a:pPr algn="ct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Επιλέγω με το μάτι αυτό το τιπ που θεωρώ πως είναι κατάλληλο και το δοκιμάζω πάνω στο νύχι. Το τιπ κολλιέται στο ύψος του ελεύθερου άκρου. Όταν το τιπ αγκαλιάζει το νύχι και δε ξεφεύγει από αυτό, τότε είναι το ιδανικό μέγεθος. Το ίδιο κάνω για όλα τα νύχια</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Αφού επιλέξω τα μεγέθη των τιπ για όλα τα νύχια, καθαρίζω την επιφάνεια των νυχιών με </a:t>
            </a:r>
            <a:r>
              <a:rPr lang="en-US" sz="2000" dirty="0" smtClean="0">
                <a:solidFill>
                  <a:schemeClr val="accent3">
                    <a:lumMod val="75000"/>
                  </a:schemeClr>
                </a:solidFill>
                <a:latin typeface="Calibri" pitchFamily="34" charset="0"/>
              </a:rPr>
              <a:t>cleaner</a:t>
            </a: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Ξεκινάω να κολλάω τα τιπς με κόλλα. Βάζω λίγη κόλλα, στραγγίζοντας τη περίσσεια ποσότητα από το πινέλο μου στο στόμιο του μπουκαλιού. Τοποθετώ κόλλα στο τιπ μόνο στη περιοχή που ξέρω ότι θα κολλήσει στο νύχι και φυσικά δε ξεχνάω να βάλω κόλλα στα πλαϊνά του τιπ.</a:t>
            </a:r>
          </a:p>
          <a:p>
            <a:pPr algn="ctr"/>
            <a:endParaRPr lang="el-GR" sz="2000" dirty="0">
              <a:solidFill>
                <a:schemeClr val="accent3">
                  <a:lumMod val="75000"/>
                </a:schemeClr>
              </a:solidFill>
              <a:latin typeface="Calibri"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142976" y="1785926"/>
            <a:ext cx="7786742" cy="3785652"/>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latin typeface="Calibri" pitchFamily="34" charset="0"/>
              </a:rPr>
              <a:t>Περιμένω 10-15΄΄  να  ΄΄ κάτσει ΄΄ η κόλλα που είναι υγρή και αρχίζω να κολλάω τα τιπς μου. Κολλάω με τον εξής τρόπο </a:t>
            </a:r>
            <a:r>
              <a:rPr lang="en-US" sz="2000" dirty="0" smtClean="0">
                <a:solidFill>
                  <a:schemeClr val="accent3">
                    <a:lumMod val="75000"/>
                  </a:schemeClr>
                </a:solidFill>
                <a:latin typeface="Calibri" pitchFamily="34" charset="0"/>
              </a:rPr>
              <a:t>: </a:t>
            </a:r>
            <a:r>
              <a:rPr lang="el-GR" sz="2000" dirty="0" smtClean="0">
                <a:solidFill>
                  <a:schemeClr val="accent3">
                    <a:lumMod val="75000"/>
                  </a:schemeClr>
                </a:solidFill>
                <a:latin typeface="Calibri" pitchFamily="34" charset="0"/>
              </a:rPr>
              <a:t>κρατάω το τιπ μπροστά ώστε να ακουμπήσει στην άκρη του ελεύθερου άκρου και στη συνέχεια ανεβάζω προς τα πάνω. Περιμένω 10-15΄΄ κρατώντας το τιπ και ελέγχω από τα πλαϊνά ότι το τιπ αγκαλιάζει το νύχι καλά. Το αφήνω μόλις σταθεροποιηθεί.  Πατάω λίγο μετά και τα πλαϊνά για να κολλήσει καλά. Τοποθετώ τα τιπς με τον ίδιο τρόπο και στα υπόλοιπα νύχια. </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Αφού ολοκληρώσω την τοποθέτηση των τιπς, με ένα </a:t>
            </a:r>
            <a:r>
              <a:rPr lang="en-US" sz="2000" dirty="0" smtClean="0">
                <a:solidFill>
                  <a:schemeClr val="accent3">
                    <a:lumMod val="75000"/>
                  </a:schemeClr>
                </a:solidFill>
                <a:latin typeface="Calibri" pitchFamily="34" charset="0"/>
              </a:rPr>
              <a:t>nail clipper </a:t>
            </a:r>
            <a:r>
              <a:rPr lang="el-GR" sz="2000" dirty="0" smtClean="0">
                <a:solidFill>
                  <a:schemeClr val="accent3">
                    <a:lumMod val="75000"/>
                  </a:schemeClr>
                </a:solidFill>
                <a:latin typeface="Calibri" pitchFamily="34" charset="0"/>
              </a:rPr>
              <a:t>κονταίνω τα τιπς μέχρι το ύψος που θέλουμε. </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76" y="2071678"/>
            <a:ext cx="7786742" cy="2554545"/>
          </a:xfrm>
          <a:prstGeom prst="rect">
            <a:avLst/>
          </a:prstGeom>
        </p:spPr>
        <p:txBody>
          <a:bodyPr wrap="square">
            <a:spAutoFit/>
          </a:bodyPr>
          <a:lstStyle/>
          <a:p>
            <a:pPr>
              <a:buFont typeface="Wingdings" pitchFamily="2" charset="2"/>
              <a:buChar char="§"/>
            </a:pPr>
            <a:r>
              <a:rPr lang="el-GR" sz="2000" dirty="0" smtClean="0">
                <a:solidFill>
                  <a:schemeClr val="accent3">
                    <a:lumMod val="75000"/>
                  </a:schemeClr>
                </a:solidFill>
                <a:latin typeface="Calibri" pitchFamily="34" charset="0"/>
              </a:rPr>
              <a:t>Με μια λίμα 100-180, λιμάρω τα πλαϊνά των τιπς ώστε να έρθουν σε ευθεία και από μπροστά ώστε να δώσω το επιθυμητό σχήμα. Λιμάρω ελαφρώς και από πάνω τα τιπς στα σημεία που είναι υπερυψωμένα με φορά προς τα κάτω για να μη φθαρεί το φυσικό νύχι. Με αυτό τον τρόπο το τιπ θα έρθει στο ίδιο ύψος με το φυσικό νύχι στο σημείο ένωσης τους.</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Απομακρύνω τα υπολείμματα σκόνης και περνάω στη τοποθέτηση του ακρυλικού.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00100" y="1357298"/>
            <a:ext cx="8001056" cy="5016758"/>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latin typeface="Calibri" pitchFamily="34" charset="0"/>
              </a:rPr>
              <a:t>Πριν τη τοποθέτηση του ακρυλικού καλό είναι να περάσω </a:t>
            </a:r>
            <a:r>
              <a:rPr lang="en-US" sz="2000" dirty="0" smtClean="0">
                <a:solidFill>
                  <a:schemeClr val="accent3">
                    <a:lumMod val="75000"/>
                  </a:schemeClr>
                </a:solidFill>
                <a:latin typeface="Calibri" pitchFamily="34" charset="0"/>
              </a:rPr>
              <a:t>primer</a:t>
            </a:r>
            <a:r>
              <a:rPr lang="el-GR" sz="2000" dirty="0" smtClean="0">
                <a:solidFill>
                  <a:schemeClr val="accent3">
                    <a:lumMod val="75000"/>
                  </a:schemeClr>
                </a:solidFill>
                <a:latin typeface="Calibri" pitchFamily="34" charset="0"/>
              </a:rPr>
              <a:t>.</a:t>
            </a:r>
            <a:endParaRPr lang="el-GR" sz="2000" dirty="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  Ρίχνω μια μικρή ποσότητα από το υγρό ακρυλικού σε ένα ποτηράκι ακρυλικού και προετοιμάζω το πινέλο μου. Το πινέλο που θα χρησιμοποιήσω είναι πινέλο ακρυλικού</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Παίρνω ποσότητα ακρυλικού υγρού με το πινέλο μου και στην συνέχεια το πιέζω ελαφρά μέσα στην ακρυλική πούδρα  για να φτιάξω την σωστή μπίλια για χτίσιμο. Πρέπει να έχω σωστή αναλογία ανάμειξης υγρού και πούδρας ώστε η μπίλια μας να είναι λεία ,με ημιδιάφανη εμφάνιση.</a:t>
            </a:r>
          </a:p>
          <a:p>
            <a:endParaRPr lang="el-GR" sz="2000" dirty="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endParaRPr lang="en-US" sz="2000" dirty="0" smtClean="0">
              <a:solidFill>
                <a:schemeClr val="accent3">
                  <a:lumMod val="75000"/>
                </a:schemeClr>
              </a:solidFill>
              <a:latin typeface="Calibri" pitchFamily="34" charset="0"/>
            </a:endParaRPr>
          </a:p>
          <a:p>
            <a:pPr>
              <a:buFont typeface="Wingdings" pitchFamily="2" charset="2"/>
              <a:buChar char="§"/>
            </a:pPr>
            <a:endParaRPr lang="en-US" sz="2000" dirty="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p:txBody>
      </p:sp>
      <p:sp>
        <p:nvSpPr>
          <p:cNvPr id="3" name="2 - TextBox"/>
          <p:cNvSpPr txBox="1"/>
          <p:nvPr/>
        </p:nvSpPr>
        <p:spPr>
          <a:xfrm>
            <a:off x="285720" y="428604"/>
            <a:ext cx="3357586" cy="400110"/>
          </a:xfrm>
          <a:prstGeom prst="rect">
            <a:avLst/>
          </a:prstGeom>
          <a:noFill/>
        </p:spPr>
        <p:txBody>
          <a:bodyPr wrap="square" rtlCol="0">
            <a:spAutoFit/>
          </a:bodyPr>
          <a:lstStyle/>
          <a:p>
            <a:pPr>
              <a:buFont typeface="Wingdings" pitchFamily="2" charset="2"/>
              <a:buChar char="§"/>
            </a:pPr>
            <a:endParaRPr lang="el-GR" sz="2000" dirty="0">
              <a:solidFill>
                <a:schemeClr val="accent3">
                  <a:lumMod val="75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214414" y="2357430"/>
            <a:ext cx="7572428" cy="2246769"/>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latin typeface="Calibri" pitchFamily="34" charset="0"/>
              </a:rPr>
              <a:t>Αρχίζω να χτίζω το νύχι ξεκινώντας από τα επωνύχια , χωρίς να τα ακουμπάω, κατεβάζοντας το υλικό με το πινέλο μου προς τα κάτω. Φροντίζω να δίνω ωραίο σχήμα καθώς το χτίζω.</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Περιμένω να στεγνώσει το ακρυλικό.</a:t>
            </a:r>
          </a:p>
          <a:p>
            <a:endParaRPr lang="el-GR" sz="2000" dirty="0">
              <a:solidFill>
                <a:schemeClr val="accent3">
                  <a:lumMod val="75000"/>
                </a:schemeClr>
              </a:solidFill>
              <a:latin typeface="Calibri"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1 - Τίτλος"/>
          <p:cNvSpPr txBox="1">
            <a:spLocks/>
          </p:cNvSpPr>
          <p:nvPr/>
        </p:nvSpPr>
        <p:spPr>
          <a:xfrm>
            <a:off x="285720" y="2643182"/>
            <a:ext cx="3500462" cy="1472184"/>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3200" b="1" i="0" u="none" strike="noStrike" kern="1200" cap="none" spc="0" normalizeH="0" baseline="0" noProof="0" smtClean="0">
                <a:ln>
                  <a:noFill/>
                </a:ln>
                <a:solidFill>
                  <a:schemeClr val="accent3">
                    <a:lumMod val="75000"/>
                  </a:schemeClr>
                </a:solidFill>
                <a:effectLst/>
                <a:uLnTx/>
                <a:uFillTx/>
                <a:latin typeface="Calibri" pitchFamily="34" charset="0"/>
                <a:ea typeface="+mj-ea"/>
                <a:cs typeface="+mj-cs"/>
              </a:rPr>
              <a:t>ΤΕΧΝΗΤΑ ΝΥΧΙΑ ΜΕ ΑΚΡΥΛΙΚΟ ΚΑΙ ΦΟΡΜΑ</a:t>
            </a:r>
            <a:endParaRPr kumimoji="0" lang="el-GR"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iLy Angel Professional Nail Forms Sticker 100 Pcs Acrylic Curve Nails Gel  Extension Nail Art Polish Guide Form Curl Tips|Nail Form| - AliExpress"/>
          <p:cNvPicPr>
            <a:picLocks noChangeAspect="1" noChangeArrowheads="1"/>
          </p:cNvPicPr>
          <p:nvPr/>
        </p:nvPicPr>
        <p:blipFill>
          <a:blip r:embed="rId2"/>
          <a:srcRect t="21563" r="6249" b="17499"/>
          <a:stretch>
            <a:fillRect/>
          </a:stretch>
        </p:blipFill>
        <p:spPr bwMode="auto">
          <a:xfrm>
            <a:off x="2928926" y="3429000"/>
            <a:ext cx="4071966" cy="2646778"/>
          </a:xfrm>
          <a:prstGeom prst="rect">
            <a:avLst/>
          </a:prstGeom>
          <a:noFill/>
        </p:spPr>
      </p:pic>
      <p:sp>
        <p:nvSpPr>
          <p:cNvPr id="3" name="2 - TextBox"/>
          <p:cNvSpPr txBox="1"/>
          <p:nvPr/>
        </p:nvSpPr>
        <p:spPr>
          <a:xfrm>
            <a:off x="1285852" y="1285860"/>
            <a:ext cx="7429552" cy="1200329"/>
          </a:xfrm>
          <a:prstGeom prst="rect">
            <a:avLst/>
          </a:prstGeom>
          <a:noFill/>
        </p:spPr>
        <p:txBody>
          <a:bodyPr wrap="square" rtlCol="0">
            <a:spAutoFit/>
          </a:bodyPr>
          <a:lstStyle/>
          <a:p>
            <a:pPr algn="ctr"/>
            <a:r>
              <a:rPr lang="el-GR" sz="2400" dirty="0" smtClean="0">
                <a:solidFill>
                  <a:schemeClr val="accent3">
                    <a:lumMod val="75000"/>
                  </a:schemeClr>
                </a:solidFill>
                <a:latin typeface="Calibri" pitchFamily="34" charset="0"/>
              </a:rPr>
              <a:t>Με το ακρυλικό εκτός από ενίσχυση φυσικού νυχιού(όπως αναφέραμε σε προηγούμενο  μάθημα) μπορούμε να πετύχουμε και προέκταση του με φόρμες</a:t>
            </a:r>
            <a:r>
              <a:rPr lang="en-US" sz="2400" dirty="0" smtClean="0">
                <a:solidFill>
                  <a:schemeClr val="accent3">
                    <a:lumMod val="75000"/>
                  </a:schemeClr>
                </a:solidFill>
                <a:latin typeface="Calibri" pitchFamily="34" charset="0"/>
              </a:rPr>
              <a:t>. </a:t>
            </a:r>
            <a:endParaRPr lang="el-GR" sz="2400" dirty="0">
              <a:solidFill>
                <a:schemeClr val="accent3">
                  <a:lumMod val="75000"/>
                </a:schemeClr>
              </a:solidFill>
              <a:latin typeface="Calibri"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214414" y="1071546"/>
            <a:ext cx="7500990" cy="1200329"/>
          </a:xfrm>
          <a:prstGeom prst="rect">
            <a:avLst/>
          </a:prstGeom>
          <a:noFill/>
        </p:spPr>
        <p:txBody>
          <a:bodyPr wrap="square" rtlCol="0">
            <a:spAutoFit/>
          </a:bodyPr>
          <a:lstStyle/>
          <a:p>
            <a:pPr algn="ctr"/>
            <a:r>
              <a:rPr lang="el-GR" sz="2400" dirty="0" smtClean="0">
                <a:solidFill>
                  <a:schemeClr val="accent3">
                    <a:lumMod val="75000"/>
                  </a:schemeClr>
                </a:solidFill>
                <a:latin typeface="Calibri" pitchFamily="34" charset="0"/>
              </a:rPr>
              <a:t>Οι φόρμες κυκλοφορούν σε διάφορα χρώματα και σχήματα. Δεν έχουν κάποια διαφορά εκτός από κάποιες που προορίζονται για τεχνητά</a:t>
            </a:r>
            <a:r>
              <a:rPr lang="en-US" sz="2400" dirty="0" smtClean="0">
                <a:solidFill>
                  <a:schemeClr val="accent3">
                    <a:lumMod val="75000"/>
                  </a:schemeClr>
                </a:solidFill>
                <a:latin typeface="Calibri" pitchFamily="34" charset="0"/>
              </a:rPr>
              <a:t> </a:t>
            </a:r>
            <a:r>
              <a:rPr lang="el-GR" sz="2400" dirty="0" smtClean="0">
                <a:solidFill>
                  <a:schemeClr val="accent3">
                    <a:lumMod val="75000"/>
                  </a:schemeClr>
                </a:solidFill>
                <a:latin typeface="Calibri" pitchFamily="34" charset="0"/>
              </a:rPr>
              <a:t>νύχια σε </a:t>
            </a:r>
            <a:r>
              <a:rPr lang="en-US" sz="2400" dirty="0" smtClean="0">
                <a:solidFill>
                  <a:schemeClr val="accent3">
                    <a:lumMod val="75000"/>
                  </a:schemeClr>
                </a:solidFill>
                <a:latin typeface="Calibri" pitchFamily="34" charset="0"/>
              </a:rPr>
              <a:t>extreme shapes.</a:t>
            </a:r>
            <a:endParaRPr lang="el-GR" sz="2400" dirty="0">
              <a:solidFill>
                <a:schemeClr val="accent3">
                  <a:lumMod val="75000"/>
                </a:schemeClr>
              </a:solidFill>
              <a:latin typeface="Calibri" pitchFamily="34" charset="0"/>
            </a:endParaRPr>
          </a:p>
        </p:txBody>
      </p:sp>
      <p:pic>
        <p:nvPicPr>
          <p:cNvPr id="3" name="Picture 2" descr="Αγορά Καρφί τέχνης &amp; εργαλεία | CRISMO 100Pcs French Tips Nail Forms Gel  Polish Extension Forms Tips Nail Art Decoration DIY Nail Gel Curl Forms Nail  Stickers"/>
          <p:cNvPicPr>
            <a:picLocks noChangeAspect="1" noChangeArrowheads="1"/>
          </p:cNvPicPr>
          <p:nvPr/>
        </p:nvPicPr>
        <p:blipFill>
          <a:blip r:embed="rId2"/>
          <a:srcRect t="54750" r="250"/>
          <a:stretch>
            <a:fillRect/>
          </a:stretch>
        </p:blipFill>
        <p:spPr bwMode="auto">
          <a:xfrm>
            <a:off x="1928794" y="3000372"/>
            <a:ext cx="6044608" cy="2742007"/>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38" y="357166"/>
            <a:ext cx="7929618" cy="6247864"/>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ΥΛΙΚΑ</a:t>
            </a:r>
            <a:r>
              <a:rPr lang="en-US" sz="2000" b="1" u="sng" dirty="0" smtClean="0">
                <a:solidFill>
                  <a:schemeClr val="accent3">
                    <a:lumMod val="75000"/>
                  </a:schemeClr>
                </a:solidFill>
                <a:latin typeface="Calibri" pitchFamily="34" charset="0"/>
              </a:rPr>
              <a:t> </a:t>
            </a:r>
            <a:r>
              <a:rPr lang="el-GR" sz="2000" b="1" u="sng" dirty="0" smtClean="0">
                <a:solidFill>
                  <a:schemeClr val="accent3">
                    <a:lumMod val="75000"/>
                  </a:schemeClr>
                </a:solidFill>
                <a:latin typeface="Calibri" pitchFamily="34" charset="0"/>
              </a:rPr>
              <a:t>ΚΑΙ ΕΡΓΑΛΕΙΑ</a:t>
            </a:r>
          </a:p>
          <a:p>
            <a:endParaRPr lang="el-GR" sz="2000" dirty="0" smtClean="0">
              <a:solidFill>
                <a:schemeClr val="accent3">
                  <a:lumMod val="75000"/>
                </a:schemeClr>
              </a:solidFill>
              <a:latin typeface="Calibri" pitchFamily="34" charset="0"/>
            </a:endParaRPr>
          </a:p>
          <a:p>
            <a:r>
              <a:rPr lang="el-GR" sz="2000" dirty="0" smtClean="0">
                <a:solidFill>
                  <a:schemeClr val="accent3">
                    <a:lumMod val="75000"/>
                  </a:schemeClr>
                </a:solidFill>
                <a:latin typeface="Calibri" pitchFamily="34" charset="0"/>
              </a:rPr>
              <a:t>Όλα τα υλικά και εργαλεία του ξηρού μανικιούρ και επιπλέον</a:t>
            </a:r>
            <a:r>
              <a:rPr lang="en-US" sz="2000" dirty="0" smtClean="0">
                <a:solidFill>
                  <a:schemeClr val="accent3">
                    <a:lumMod val="75000"/>
                  </a:schemeClr>
                </a:solidFill>
                <a:latin typeface="Calibri" pitchFamily="34" charset="0"/>
              </a:rPr>
              <a:t>:</a:t>
            </a: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Primer </a:t>
            </a:r>
            <a:r>
              <a:rPr lang="el-GR" sz="2000" dirty="0" smtClean="0">
                <a:solidFill>
                  <a:schemeClr val="accent3">
                    <a:lumMod val="75000"/>
                  </a:schemeClr>
                </a:solidFill>
                <a:latin typeface="Calibri" pitchFamily="34" charset="0"/>
              </a:rPr>
              <a:t>ή </a:t>
            </a:r>
            <a:r>
              <a:rPr lang="en-US" sz="2000" dirty="0" smtClean="0">
                <a:solidFill>
                  <a:schemeClr val="accent3">
                    <a:lumMod val="75000"/>
                  </a:schemeClr>
                </a:solidFill>
                <a:latin typeface="Calibri" pitchFamily="34" charset="0"/>
              </a:rPr>
              <a:t>bonder</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Ακρυλική πούδρα</a:t>
            </a:r>
          </a:p>
          <a:p>
            <a:pPr>
              <a:buFont typeface="Wingdings" pitchFamily="2" charset="2"/>
              <a:buChar char="v"/>
            </a:pPr>
            <a:endParaRPr lang="el-GR" sz="2000" dirty="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Ακρυλικό υγρό</a:t>
            </a:r>
            <a:endParaRPr lang="en-US"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Φόρμες </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Πινέλο ακρυλικού</a:t>
            </a:r>
            <a:endParaRPr lang="en-US" sz="2000" dirty="0" smtClean="0">
              <a:solidFill>
                <a:schemeClr val="accent3">
                  <a:lumMod val="75000"/>
                </a:schemeClr>
              </a:solidFill>
              <a:latin typeface="Calibri" pitchFamily="34" charset="0"/>
            </a:endParaRPr>
          </a:p>
          <a:p>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Λάμπα πολυμερισμού</a:t>
            </a: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Nail cleaner</a:t>
            </a:r>
          </a:p>
          <a:p>
            <a:pPr>
              <a:buFont typeface="Wingdings" pitchFamily="2" charset="2"/>
              <a:buChar char="v"/>
            </a:pPr>
            <a:endParaRPr lang="en-US" sz="2000" dirty="0" smtClean="0">
              <a:solidFill>
                <a:schemeClr val="accent3">
                  <a:lumMod val="75000"/>
                </a:schemeClr>
              </a:solidFill>
              <a:latin typeface="Calibri" pitchFamily="34" charset="0"/>
            </a:endParaRPr>
          </a:p>
          <a:p>
            <a:r>
              <a:rPr lang="en-US" sz="2000" dirty="0" smtClean="0">
                <a:solidFill>
                  <a:schemeClr val="accent3">
                    <a:lumMod val="75000"/>
                  </a:schemeClr>
                </a:solidFill>
                <a:latin typeface="Calibri" pitchFamily="34" charset="0"/>
              </a:rPr>
              <a:t> </a:t>
            </a:r>
            <a:endParaRPr lang="el-GR" sz="2000" dirty="0">
              <a:solidFill>
                <a:schemeClr val="accent3">
                  <a:lumMod val="75000"/>
                </a:schemeClr>
              </a:solidFill>
              <a:latin typeface="Calibri"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108470" y="882031"/>
            <a:ext cx="7858180" cy="2246769"/>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ΔΙΑΔΙΚΑΣΙΑ</a:t>
            </a:r>
          </a:p>
          <a:p>
            <a:pPr algn="ctr"/>
            <a:endParaRPr lang="el-GR" sz="2000" dirty="0">
              <a:solidFill>
                <a:schemeClr val="accent3">
                  <a:lumMod val="75000"/>
                </a:schemeClr>
              </a:solidFill>
              <a:latin typeface="Calibri" pitchFamily="34" charset="0"/>
            </a:endParaRPr>
          </a:p>
          <a:p>
            <a:pPr algn="ctr"/>
            <a:r>
              <a:rPr lang="el-GR" sz="2000" dirty="0" smtClean="0">
                <a:solidFill>
                  <a:schemeClr val="accent3">
                    <a:lumMod val="75000"/>
                  </a:schemeClr>
                </a:solidFill>
                <a:latin typeface="Calibri" pitchFamily="34" charset="0"/>
              </a:rPr>
              <a:t>Πρώτα κάνουμε ένα ξηρό μανικιούρ, του όποιου τα βήματα έχουν αναφερθεί σε προηγούμενο μάθημα. Αφού μπαφάρω τα νυχιά και απομακρύνω τα υπολείμματα σκόνης με ένα βουρτσάκι, περνάω στην τοποθέτηση της φόρμας. </a:t>
            </a:r>
          </a:p>
          <a:p>
            <a:pPr algn="ctr"/>
            <a:endParaRPr lang="el-GR" sz="2000" dirty="0">
              <a:solidFill>
                <a:schemeClr val="accent3">
                  <a:lumMod val="75000"/>
                </a:schemeClr>
              </a:solidFill>
              <a:latin typeface="Calibri" pitchFamily="34" charset="0"/>
            </a:endParaRPr>
          </a:p>
        </p:txBody>
      </p:sp>
      <p:sp>
        <p:nvSpPr>
          <p:cNvPr id="3" name="2 - TextBox"/>
          <p:cNvSpPr txBox="1"/>
          <p:nvPr/>
        </p:nvSpPr>
        <p:spPr>
          <a:xfrm flipH="1">
            <a:off x="1071538" y="3214686"/>
            <a:ext cx="7429551" cy="3785652"/>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latin typeface="Calibri" pitchFamily="34" charset="0"/>
              </a:rPr>
              <a:t>Περνάω τη φόρμα στο νύχι</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Εφαρμόζω στο φυσικό νύχι </a:t>
            </a:r>
            <a:r>
              <a:rPr lang="en-US" sz="2000" dirty="0" smtClean="0">
                <a:solidFill>
                  <a:schemeClr val="accent3">
                    <a:lumMod val="75000"/>
                  </a:schemeClr>
                </a:solidFill>
                <a:latin typeface="Calibri" pitchFamily="34" charset="0"/>
              </a:rPr>
              <a:t>primer</a:t>
            </a: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 Ρίχνω μια μικρή ποσότητα από το υγρό ακρυλικού σε ένα ποτηράκι ακρυλικού και προετοιμάζω το πινέλο μου. Το πινέλο που θα χρησιμοποιήσω είναι πινέλο ακρυλικού</a:t>
            </a:r>
          </a:p>
          <a:p>
            <a:pPr>
              <a:buFont typeface="Wingdings" pitchFamily="2" charset="2"/>
              <a:buChar char="§"/>
            </a:pPr>
            <a:endParaRPr lang="en-US" sz="2000" dirty="0" smtClean="0">
              <a:solidFill>
                <a:schemeClr val="accent3">
                  <a:lumMod val="75000"/>
                </a:schemeClr>
              </a:solidFill>
              <a:latin typeface="Calibri" pitchFamily="34" charset="0"/>
            </a:endParaRPr>
          </a:p>
          <a:p>
            <a:pPr>
              <a:buFont typeface="Wingdings" pitchFamily="2" charset="2"/>
              <a:buChar char="§"/>
            </a:pPr>
            <a:endParaRPr lang="en-US" sz="2000" dirty="0" smtClean="0">
              <a:solidFill>
                <a:schemeClr val="accent3">
                  <a:lumMod val="75000"/>
                </a:schemeClr>
              </a:solidFill>
              <a:latin typeface="Calibri" pitchFamily="34" charset="0"/>
            </a:endParaRPr>
          </a:p>
          <a:p>
            <a:endParaRPr lang="en-US" sz="2000" dirty="0" smtClean="0">
              <a:solidFill>
                <a:schemeClr val="accent3">
                  <a:lumMod val="75000"/>
                </a:schemeClr>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bright="30000" contrast="-30000"/>
          </a:blip>
          <a:srcRect/>
          <a:stretch>
            <a:fillRect/>
          </a:stretch>
        </p:blipFill>
        <p:spPr bwMode="auto">
          <a:xfrm>
            <a:off x="0" y="0"/>
            <a:ext cx="9144000" cy="6858000"/>
          </a:xfrm>
          <a:prstGeom prst="rect">
            <a:avLst/>
          </a:prstGeom>
          <a:noFill/>
        </p:spPr>
      </p:pic>
      <p:pic>
        <p:nvPicPr>
          <p:cNvPr id="30722" name="Picture 2" descr="1Pc Acrylic Nail Cup Clear Crystal Bowl for Acrylic Powder Liquid Holder  Carving Extension Nail Art Tool Dappen Dish|Acrylic Powders &amp; Liquids| -  AliExpress"/>
          <p:cNvPicPr>
            <a:picLocks noChangeAspect="1" noChangeArrowheads="1"/>
          </p:cNvPicPr>
          <p:nvPr/>
        </p:nvPicPr>
        <p:blipFill>
          <a:blip r:embed="rId3"/>
          <a:srcRect t="58125"/>
          <a:stretch>
            <a:fillRect/>
          </a:stretch>
        </p:blipFill>
        <p:spPr bwMode="auto">
          <a:xfrm>
            <a:off x="857224" y="1857364"/>
            <a:ext cx="7620000" cy="3190844"/>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1 Pc Transparent Nail Form Shelf Holder 500pcs Nail Form Acrylic UV Gel Tips  Extension Nail Art Tool from bornprettystor… | Diy acrylic nails, Nail forms,  Gel nails"/>
          <p:cNvPicPr>
            <a:picLocks noChangeAspect="1" noChangeArrowheads="1"/>
          </p:cNvPicPr>
          <p:nvPr/>
        </p:nvPicPr>
        <p:blipFill>
          <a:blip r:embed="rId2"/>
          <a:srcRect/>
          <a:stretch>
            <a:fillRect/>
          </a:stretch>
        </p:blipFill>
        <p:spPr bwMode="auto">
          <a:xfrm>
            <a:off x="2786050" y="1428736"/>
            <a:ext cx="4514850" cy="4514851"/>
          </a:xfrm>
          <a:prstGeom prst="rect">
            <a:avLst/>
          </a:prstGeom>
          <a:noFill/>
        </p:spPr>
      </p:pic>
      <p:sp>
        <p:nvSpPr>
          <p:cNvPr id="4" name="3 - TextBox"/>
          <p:cNvSpPr txBox="1"/>
          <p:nvPr/>
        </p:nvSpPr>
        <p:spPr>
          <a:xfrm>
            <a:off x="1214414" y="500042"/>
            <a:ext cx="7572428" cy="461665"/>
          </a:xfrm>
          <a:prstGeom prst="rect">
            <a:avLst/>
          </a:prstGeom>
          <a:noFill/>
        </p:spPr>
        <p:txBody>
          <a:bodyPr wrap="square" rtlCol="0">
            <a:spAutoFit/>
          </a:bodyPr>
          <a:lstStyle/>
          <a:p>
            <a:pPr algn="ctr"/>
            <a:r>
              <a:rPr lang="el-GR" sz="2400" b="1" u="sng" dirty="0" smtClean="0">
                <a:solidFill>
                  <a:schemeClr val="accent3">
                    <a:lumMod val="75000"/>
                  </a:schemeClr>
                </a:solidFill>
                <a:latin typeface="Calibri" pitchFamily="34" charset="0"/>
              </a:rPr>
              <a:t>ΒΗΜΑΤΑ ΕΦΑΡΜΟΓΗΣ ΦΟΡΜΑΣ ΣΤΟ ΦΥΣΙΚΟ ΝΥΧΙ</a:t>
            </a:r>
            <a:endParaRPr lang="el-GR" sz="2400" b="1" u="sng" dirty="0">
              <a:solidFill>
                <a:schemeClr val="accent3">
                  <a:lumMod val="75000"/>
                </a:schemeClr>
              </a:solidFill>
              <a:latin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76" y="1928802"/>
            <a:ext cx="7715304" cy="3447098"/>
          </a:xfrm>
          <a:prstGeom prst="rect">
            <a:avLst/>
          </a:prstGeom>
        </p:spPr>
        <p:txBody>
          <a:bodyPr wrap="square">
            <a:spAutoFit/>
          </a:bodyPr>
          <a:lstStyle/>
          <a:p>
            <a:pPr>
              <a:buFont typeface="Wingdings" pitchFamily="2" charset="2"/>
              <a:buChar char="§"/>
            </a:pPr>
            <a:r>
              <a:rPr lang="el-GR" sz="2000" dirty="0" smtClean="0">
                <a:solidFill>
                  <a:schemeClr val="accent3">
                    <a:lumMod val="75000"/>
                  </a:schemeClr>
                </a:solidFill>
                <a:latin typeface="Calibri" pitchFamily="34" charset="0"/>
              </a:rPr>
              <a:t>Παίρνω ποσότητα ακρυλικού υγρού με το πινέλο μου και στην συνέχεια το πιέζω ελαφρά μέσα στην ακρυλική πούδρα  για να φτιάξω την σωστή μπίλια για χτίσιμο. Πρέπει να έχω σωστή αναλογία ανάμειξης υγρού και πούδρας ώστε η μπίλια μας να είναι λεία ,με ημιδιάφανη εμφάνιση.</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Αρχίζω να χτίζω το νύχι ξεκινώντας από τα επωνύχια , χωρίς να τα ακουμπάω, κατεβάζοντας το υλικό με το πινέλο μου προς τα κάτω. Απλώνω όσο πιο ομοιόμορφα μπορώ σχηματίζοντας το σχήμα που επιθυμώ</a:t>
            </a:r>
          </a:p>
          <a:p>
            <a:endParaRPr lang="el-GR" sz="2000" dirty="0" smtClean="0">
              <a:solidFill>
                <a:schemeClr val="accent3">
                  <a:lumMod val="75000"/>
                </a:schemeClr>
              </a:solidFill>
              <a:latin typeface="Calibri"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44" y="928670"/>
            <a:ext cx="8001056" cy="5632311"/>
          </a:xfrm>
          <a:prstGeom prst="rect">
            <a:avLst/>
          </a:prstGeom>
        </p:spPr>
        <p:txBody>
          <a:bodyPr wrap="square">
            <a:spAutoFit/>
          </a:bodyPr>
          <a:lstStyle/>
          <a:p>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Περιμένω να στεγνώσει το ακρυλικό</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n-US"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Με περισσότερη ποσότητα ακρυλικού ενισχύω το νύχι. Τοποθετώ το ακρυλικό στην επιφάνεια του νυχιού. Δουλεύω τη περιοχή πιο πάνω από το σημείο ένωσης  και φροντίζω να πάει και στη περιοχή κοντά στα επωνύχια χωρίς να τα ακουμπήσω, κατεβάζοντας το υλικό σιγά-σιγά προς τα κάτω με απαλές κινήσεις. Δουλεύω πολύ καλά και τη καμπύλη του νυχιού ώστε να είναι πιο ανθεκτικό.</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Περιμένω να στεγνώσει το ακρυλικό</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n-US" sz="2000" dirty="0" smtClean="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538" y="1214422"/>
            <a:ext cx="7786742" cy="4708981"/>
          </a:xfrm>
          <a:prstGeom prst="rect">
            <a:avLst/>
          </a:prstGeom>
        </p:spPr>
        <p:txBody>
          <a:bodyPr wrap="square">
            <a:spAutoFit/>
          </a:bodyPr>
          <a:lstStyle/>
          <a:p>
            <a:pPr>
              <a:buFont typeface="Wingdings" pitchFamily="2" charset="2"/>
              <a:buChar char="§"/>
            </a:pPr>
            <a:r>
              <a:rPr lang="el-GR" sz="2000" dirty="0" smtClean="0">
                <a:solidFill>
                  <a:schemeClr val="accent3">
                    <a:lumMod val="75000"/>
                  </a:schemeClr>
                </a:solidFill>
                <a:latin typeface="Calibri" pitchFamily="34" charset="0"/>
              </a:rPr>
              <a:t>Αφαιρώ τη φόρμα προσεκτικά. Επαναλαμβάνω και στα υπόλοιπα νύχια </a:t>
            </a:r>
          </a:p>
          <a:p>
            <a:pPr>
              <a:buFont typeface="Wingdings" pitchFamily="2" charset="2"/>
              <a:buChar char="§"/>
            </a:pPr>
            <a:endParaRPr lang="el-GR" sz="2000" dirty="0" smtClean="0">
              <a:solidFill>
                <a:schemeClr val="accent3">
                  <a:lumMod val="75000"/>
                </a:schemeClr>
              </a:solidFill>
              <a:latin typeface="Calibri" pitchFamily="34" charset="0"/>
            </a:endParaRPr>
          </a:p>
          <a:p>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Με μια λίμα δίνω το επιθυμητό σχήμα στα νύχια και λιμάρω την επιφάνεια του νυχιού για να διορθώσω τυχόν ατέλειες</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Με μια βούρτσα σκόνης απομακρύνουμε τα υπολείμματα σκόνης  και περνάμε στη βαφή</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Βάφουμε είτε με ημιμόνιμα χρώματα είτε με ακρυλικά χρώματα</a:t>
            </a:r>
            <a:r>
              <a:rPr lang="en-US" sz="2000" dirty="0" smtClean="0">
                <a:solidFill>
                  <a:schemeClr val="accent3">
                    <a:lumMod val="75000"/>
                  </a:schemeClr>
                </a:solidFill>
                <a:latin typeface="Calibri" pitchFamily="34" charset="0"/>
              </a:rPr>
              <a:t>. H </a:t>
            </a:r>
            <a:r>
              <a:rPr lang="el-GR" sz="2000" dirty="0" smtClean="0">
                <a:solidFill>
                  <a:schemeClr val="accent3">
                    <a:lumMod val="75000"/>
                  </a:schemeClr>
                </a:solidFill>
                <a:latin typeface="Calibri" pitchFamily="34" charset="0"/>
              </a:rPr>
              <a:t>διαδικασία βαφής με ημιμόνιμα χρώματα είναι ίδια με αυτή του ημιμόνιμου μανικιούρ, ενώ η βαφή με ακρυλικά ίδια με αυτή του ακρυλικού.</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Στο τέλος, εφαρμόζω κάνοντας μασάζ λάδι επωνυχίων.</a:t>
            </a:r>
            <a:endParaRPr lang="el-GR" sz="2000" dirty="0">
              <a:solidFill>
                <a:schemeClr val="accent3">
                  <a:lumMod val="75000"/>
                </a:schemeClr>
              </a:solidFill>
              <a:latin typeface="Calibri"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06" y="1071546"/>
            <a:ext cx="8072494" cy="4093428"/>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ΤΙ ΠΡΟΣΕΧΟΥΜΕ ΣΤΗΝ ΕΦΑΡΜΟΓΗ ΤΕΧΝΗΤΩΝ ΜΕ ΑΚΡΥΛΙΚΟ ΚΑΙ ΦΟΡΜΑ</a:t>
            </a:r>
            <a:endParaRPr lang="en-US" sz="2000" b="1" u="sng" dirty="0" smtClean="0">
              <a:solidFill>
                <a:schemeClr val="accent3">
                  <a:lumMod val="75000"/>
                </a:schemeClr>
              </a:solidFill>
              <a:latin typeface="Calibri" pitchFamily="34" charset="0"/>
            </a:endParaRPr>
          </a:p>
          <a:p>
            <a:pPr algn="ctr">
              <a:buFont typeface="Wingdings" pitchFamily="2" charset="2"/>
              <a:buChar char="v"/>
            </a:pPr>
            <a:endParaRPr lang="el-GR" sz="2000" b="1" u="sng" dirty="0" smtClean="0">
              <a:solidFill>
                <a:schemeClr val="accent3">
                  <a:lumMod val="75000"/>
                </a:schemeClr>
              </a:solidFill>
              <a:latin typeface="Calibri" pitchFamily="34" charset="0"/>
            </a:endParaRP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 </a:t>
            </a:r>
            <a:r>
              <a:rPr lang="el-GR" sz="2000" dirty="0" smtClean="0">
                <a:solidFill>
                  <a:schemeClr val="accent3">
                    <a:lumMod val="75000"/>
                  </a:schemeClr>
                </a:solidFill>
                <a:latin typeface="Calibri" pitchFamily="34" charset="0"/>
              </a:rPr>
              <a:t>δεν ακουμπάμε τα επωνύχια με το τζελ </a:t>
            </a: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 εφαρμόζω σωστά τη φόρμα στο νύχι της πελάτισσας ώστε το νύχι που θα δημιουργηθεί να φαίνεται όσο το δυνατό πιο φυσικό</a:t>
            </a:r>
            <a:endParaRPr lang="el-GR" sz="2000" dirty="0">
              <a:solidFill>
                <a:schemeClr val="accent3">
                  <a:lumMod val="75000"/>
                </a:schemeClr>
              </a:solidFill>
              <a:latin typeface="Calibri" pitchFamily="34" charset="0"/>
            </a:endParaRP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r>
              <a:rPr lang="el-GR" sz="2000" dirty="0">
                <a:solidFill>
                  <a:schemeClr val="accent3">
                    <a:lumMod val="75000"/>
                  </a:schemeClr>
                </a:solidFill>
                <a:latin typeface="Calibri" pitchFamily="34" charset="0"/>
              </a:rPr>
              <a:t>φ</a:t>
            </a:r>
            <a:r>
              <a:rPr lang="el-GR" sz="2000" dirty="0" smtClean="0">
                <a:solidFill>
                  <a:schemeClr val="accent3">
                    <a:lumMod val="75000"/>
                  </a:schemeClr>
                </a:solidFill>
                <a:latin typeface="Calibri" pitchFamily="34" charset="0"/>
              </a:rPr>
              <a:t>ροντίζω να έχω σωστή αναλογία ακρυλικής σκόνης και ακρυλικού υγρού</a:t>
            </a:r>
          </a:p>
          <a:p>
            <a:pPr>
              <a:buFont typeface="Wingdings" pitchFamily="2" charset="2"/>
              <a:buChar char="Ø"/>
            </a:pPr>
            <a:endParaRPr lang="el-GR" sz="2000" dirty="0" smtClean="0">
              <a:solidFill>
                <a:schemeClr val="accent3">
                  <a:lumMod val="75000"/>
                </a:schemeClr>
              </a:solidFill>
              <a:latin typeface="Calibri" pitchFamily="34" charset="0"/>
            </a:endParaRPr>
          </a:p>
          <a:p>
            <a:pPr>
              <a:buFont typeface="Wingdings" pitchFamily="2" charset="2"/>
              <a:buChar char="v"/>
            </a:pPr>
            <a:endParaRPr lang="el-GR" sz="2000" dirty="0" smtClean="0">
              <a:solidFill>
                <a:schemeClr val="accent1">
                  <a:lumMod val="75000"/>
                </a:schemeClr>
              </a:solidFill>
              <a:latin typeface="Calibri"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 Υπότιτλος"/>
          <p:cNvSpPr txBox="1">
            <a:spLocks/>
          </p:cNvSpPr>
          <p:nvPr/>
        </p:nvSpPr>
        <p:spPr>
          <a:xfrm>
            <a:off x="1285852" y="428604"/>
            <a:ext cx="7572428" cy="6089194"/>
          </a:xfrm>
          <a:prstGeom prst="rect">
            <a:avLst/>
          </a:prstGeom>
        </p:spPr>
        <p:txBody>
          <a:bodyPr/>
          <a:lstStyle/>
          <a:p>
            <a:pPr marL="365760" marR="0" lvl="0" indent="-283464" algn="ctr" defTabSz="914400" rtl="0" eaLnBrk="1" fontAlgn="auto" latinLnBrk="0" hangingPunct="1">
              <a:lnSpc>
                <a:spcPct val="100000"/>
              </a:lnSpc>
              <a:spcBef>
                <a:spcPts val="600"/>
              </a:spcBef>
              <a:spcAft>
                <a:spcPts val="0"/>
              </a:spcAft>
              <a:buClr>
                <a:schemeClr val="accent1"/>
              </a:buClr>
              <a:buSzPct val="80000"/>
              <a:tabLst/>
              <a:defRPr/>
            </a:pPr>
            <a:r>
              <a:rPr kumimoji="0" lang="el-GR" sz="2000" b="0" i="0" u="sng"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Αναφέρατε τα σημεία που πρέπει να προσέξετε κατά την προσθετική ονύχων με </a:t>
            </a:r>
            <a:r>
              <a:rPr kumimoji="0" lang="en-US" sz="2000" b="0" i="0" u="sng"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gel </a:t>
            </a:r>
            <a:r>
              <a:rPr kumimoji="0" lang="el-GR" sz="2000" b="0" i="0" u="sng"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και ακρυλικό.</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l-GR" sz="2000" b="0" i="0" u="sng"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l-GR" sz="2000" b="0" i="0" u="sng"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Απάντηση</a:t>
            </a:r>
            <a:r>
              <a:rPr kumimoji="0" lang="en-US" sz="2000" b="0" i="0" u="sng"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a:t>
            </a:r>
            <a:r>
              <a:rPr kumimoji="0" lang="el-GR" sz="20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 </a:t>
            </a:r>
          </a:p>
          <a:p>
            <a:pPr marL="365760" marR="0" lvl="0" indent="-283464" algn="ctr" defTabSz="914400" rtl="0" eaLnBrk="1" fontAlgn="auto" latinLnBrk="0" hangingPunct="1">
              <a:lnSpc>
                <a:spcPct val="100000"/>
              </a:lnSpc>
              <a:spcBef>
                <a:spcPts val="600"/>
              </a:spcBef>
              <a:spcAft>
                <a:spcPts val="0"/>
              </a:spcAft>
              <a:buClr>
                <a:schemeClr val="accent1"/>
              </a:buClr>
              <a:buSzPct val="80000"/>
              <a:tabLst/>
              <a:defRPr/>
            </a:pPr>
            <a:r>
              <a:rPr lang="el-GR" sz="2000" dirty="0">
                <a:solidFill>
                  <a:schemeClr val="accent3">
                    <a:lumMod val="75000"/>
                  </a:schemeClr>
                </a:solidFill>
                <a:latin typeface="Calibri" pitchFamily="34" charset="0"/>
              </a:rPr>
              <a:t>	</a:t>
            </a:r>
            <a:r>
              <a:rPr kumimoji="0" lang="el-GR" sz="20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Κατά την προσθετική νυχιών με </a:t>
            </a:r>
            <a:r>
              <a:rPr kumimoji="0" lang="en-US" sz="20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gel </a:t>
            </a:r>
            <a:r>
              <a:rPr kumimoji="0" lang="el-GR" sz="20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και ακρυλικό πρέπει να προσέξουμε κάποια σημεία για να έχουμε καλό αποτέλεσμα.</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l-GR" sz="20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1.Να έχουν τηρηθεί όλοι οι κανόνες υγιεινής</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l-GR" sz="20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2.Να έχει γίνει σωστή προετοιμασία του φυσικού νυχιού </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l-GR" sz="20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3.Να μην ακουμπήσει το υλικό μας καθόλου στο δέρμα γύρω από το νύχι</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l-GR" sz="20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4.Να είναι σωστά το πάχος του νυχιού(ενίσχυση των σημείων πίεσης, καμπύλη</a:t>
            </a:r>
            <a:r>
              <a:rPr kumimoji="0" lang="en-US" sz="20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 C</a:t>
            </a:r>
            <a:r>
              <a:rPr kumimoji="0" lang="el-GR" sz="20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 σβήσιμο στα τελειώματα.)</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endParaRPr lang="el-GR" sz="2000" dirty="0">
              <a:solidFill>
                <a:schemeClr val="accent3">
                  <a:lumMod val="75000"/>
                </a:schemeClr>
              </a:solidFill>
              <a:latin typeface="Calibri" pitchFamily="34"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l-GR" sz="20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(ΕΡΩΤΗΣΗ ΠΙΣΤΟΠΙΗΣΗΣ – ΟΜΑΔΑ Β’ ΕΙΔΙΚΕΣ</a:t>
            </a:r>
            <a:r>
              <a:rPr kumimoji="0" lang="el-GR" sz="2000" b="0" i="0" u="none" strike="noStrike" kern="1200" cap="none" spc="0" normalizeH="0" noProof="0" dirty="0" smtClean="0">
                <a:ln>
                  <a:noFill/>
                </a:ln>
                <a:solidFill>
                  <a:schemeClr val="accent3">
                    <a:lumMod val="75000"/>
                  </a:schemeClr>
                </a:solidFill>
                <a:effectLst/>
                <a:uLnTx/>
                <a:uFillTx/>
                <a:latin typeface="Calibri" pitchFamily="34" charset="0"/>
                <a:ea typeface="+mn-ea"/>
                <a:cs typeface="+mn-cs"/>
              </a:rPr>
              <a:t> ΕΡΩΤΗΣΕΙΣ)</a:t>
            </a:r>
            <a:endParaRPr kumimoji="0" lang="el-GR" sz="3200" b="0" i="0" u="none" strike="noStrike" kern="1200" cap="none" spc="0" normalizeH="0" baseline="0" noProof="0" dirty="0">
              <a:ln>
                <a:noFill/>
              </a:ln>
              <a:solidFill>
                <a:schemeClr val="accent3">
                  <a:lumMod val="75000"/>
                </a:schemeClr>
              </a:solidFill>
              <a:effectLst/>
              <a:uLnTx/>
              <a:uFillTx/>
              <a:latin typeface="+mn-lt"/>
              <a:ea typeface="+mn-ea"/>
              <a:cs typeface="+mn-c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214282" y="785794"/>
            <a:ext cx="4214842" cy="1323439"/>
          </a:xfrm>
          <a:prstGeom prst="rect">
            <a:avLst/>
          </a:prstGeom>
          <a:noFill/>
        </p:spPr>
        <p:txBody>
          <a:bodyPr wrap="square" rtlCol="0">
            <a:spAutoFit/>
          </a:bodyPr>
          <a:lstStyle/>
          <a:p>
            <a:pPr algn="ctr"/>
            <a:r>
              <a:rPr lang="el-GR" sz="4000" b="1" u="sng" dirty="0" smtClean="0">
                <a:solidFill>
                  <a:srgbClr val="00B050"/>
                </a:solidFill>
              </a:rPr>
              <a:t>Ευχαριστώ για την προσοχή σας !</a:t>
            </a:r>
            <a:endParaRPr lang="el-GR" sz="4000" b="1" u="sng" dirty="0">
              <a:solidFill>
                <a:srgbClr val="00B050"/>
              </a:solidFill>
            </a:endParaRPr>
          </a:p>
        </p:txBody>
      </p:sp>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Acrylic Nails. What Acrylic Nails Is ? | by Monstera Nail &amp; Spa | Medium"/>
          <p:cNvPicPr>
            <a:picLocks noChangeAspect="1" noChangeArrowheads="1"/>
          </p:cNvPicPr>
          <p:nvPr/>
        </p:nvPicPr>
        <p:blipFill>
          <a:blip r:embed="rId2">
            <a:lum bright="30000" contrast="-30000"/>
          </a:blip>
          <a:srcRect/>
          <a:stretch>
            <a:fillRect/>
          </a:stretch>
        </p:blipFill>
        <p:spPr bwMode="auto">
          <a:xfrm>
            <a:off x="0" y="0"/>
            <a:ext cx="9144000" cy="6858000"/>
          </a:xfrm>
          <a:prstGeom prst="rect">
            <a:avLst/>
          </a:prstGeom>
          <a:noFill/>
        </p:spPr>
      </p:pic>
      <p:pic>
        <p:nvPicPr>
          <p:cNvPr id="27650" name="Picture 2" descr="Gel Powder Nails | What is it? Acrylic, Gel or Dip System?"/>
          <p:cNvPicPr>
            <a:picLocks noChangeAspect="1" noChangeArrowheads="1"/>
          </p:cNvPicPr>
          <p:nvPr/>
        </p:nvPicPr>
        <p:blipFill>
          <a:blip r:embed="rId3"/>
          <a:srcRect r="-258" b="5821"/>
          <a:stretch>
            <a:fillRect/>
          </a:stretch>
        </p:blipFill>
        <p:spPr bwMode="auto">
          <a:xfrm>
            <a:off x="1357290" y="1714488"/>
            <a:ext cx="6754138" cy="35719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6" name="5 - TextBox"/>
          <p:cNvSpPr txBox="1"/>
          <p:nvPr/>
        </p:nvSpPr>
        <p:spPr>
          <a:xfrm>
            <a:off x="285720" y="1071546"/>
            <a:ext cx="3500462" cy="5016758"/>
          </a:xfrm>
          <a:prstGeom prst="rect">
            <a:avLst/>
          </a:prstGeom>
          <a:noFill/>
        </p:spPr>
        <p:txBody>
          <a:bodyPr wrap="square" rtlCol="0">
            <a:spAutoFit/>
          </a:bodyPr>
          <a:lstStyle/>
          <a:p>
            <a:pPr algn="ctr"/>
            <a:r>
              <a:rPr lang="el-GR" sz="2000" b="1" u="sng" dirty="0" smtClean="0">
                <a:solidFill>
                  <a:schemeClr val="accent3">
                    <a:lumMod val="75000"/>
                  </a:schemeClr>
                </a:solidFill>
              </a:rPr>
              <a:t>ΔΙΑΔΙΚΑΣΙΑ ΑΚΡΥΛΙΚΟΥ ΣΕ ΦΥΣΙΚΟ ΝΥΧΙ ΓΙΑ ΕΝΙΣΧΥΣΗ</a:t>
            </a:r>
          </a:p>
          <a:p>
            <a:pPr algn="ctr"/>
            <a:endParaRPr lang="el-GR" sz="2000" b="1" u="sng"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Αρχικά προετοιμάζω το νύχι με ξηρό μανικιούρ και  αφού το αγριέψω με μια λίμα 150-180 και απομακρύνω την σκόνη με ένα βουρτσάκι σκόνης</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Καθαρίζω το φυσικό νύχι με καθαρό ασετόν</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Εφαρμόζω </a:t>
            </a:r>
            <a:r>
              <a:rPr lang="en-US" sz="2000" dirty="0" smtClean="0">
                <a:solidFill>
                  <a:schemeClr val="accent3">
                    <a:lumMod val="75000"/>
                  </a:schemeClr>
                </a:solidFill>
              </a:rPr>
              <a:t>primer </a:t>
            </a:r>
            <a:r>
              <a:rPr lang="el-GR" sz="2000" dirty="0" smtClean="0">
                <a:solidFill>
                  <a:schemeClr val="accent3">
                    <a:lumMod val="75000"/>
                  </a:schemeClr>
                </a:solidFill>
              </a:rPr>
              <a:t>ή </a:t>
            </a:r>
            <a:r>
              <a:rPr lang="en-US" sz="2000" dirty="0" smtClean="0">
                <a:solidFill>
                  <a:schemeClr val="accent3">
                    <a:lumMod val="75000"/>
                  </a:schemeClr>
                </a:solidFill>
              </a:rPr>
              <a:t>bonder </a:t>
            </a:r>
            <a:endParaRPr lang="el-GR" sz="2000" dirty="0" smtClean="0">
              <a:solidFill>
                <a:schemeClr val="accent3">
                  <a:lumMod val="75000"/>
                </a:schemeClr>
              </a:solidFill>
            </a:endParaRP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Επαναλαμβάνω τη διαδικασία σε όλα τα νύχια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428604"/>
            <a:ext cx="3357586" cy="5940088"/>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rPr>
              <a:t> Ρίχνω μια μικρή ποσότητα από το υγρό ακρυλικού σε ένα ποτηράκι ακρυλικού και προετοιμάζω το πινέλο μου. Το πινέλο που θα χρησιμοποιήσω είναι πινέλο ακρυλικού</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Παίρνω ποσότητα ακρυλικού υγρού με το πινέλο μου και στην συνέχεια το πιέζω ελαφρά μέσα στην ακρυλική πούδρα  για να φτιάξω την σωστή μπίλια για χτίσιμο. Πρέπει να έχω σωστή αναλογία ανάμειξης υγρού και πούδρας ώστε η μπίλια μας να είναι λεία ,με ημιδιάφανη εμφάνιση.</a:t>
            </a:r>
            <a:endParaRPr lang="el-GR" sz="2000" dirty="0">
              <a:solidFill>
                <a:schemeClr val="accent3">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357158" y="500042"/>
            <a:ext cx="3786182" cy="6555641"/>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rPr>
              <a:t>Αρχίζω να χτίζω το νύχι ξεκινώντας από τα επωνύχια , χωρίς να τα ακουμπάω, κατεβάζοντας το υλικό με το πινέλο μου προς τα κάτω. Φροντίζω να δίνω ωραίο σχήμα στο νύχι και να δημιουργώ καμπύλη σωστή ώστε το νύχι μου να είναι ανθεκτικό στους κραδασμούς</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Περιμένω να στεγνώσει</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Επαναλαμβάνω σε όλα τα νύχια</a:t>
            </a:r>
          </a:p>
          <a:p>
            <a:endParaRPr lang="el-GR" sz="2000" dirty="0" smtClean="0">
              <a:solidFill>
                <a:schemeClr val="accent3">
                  <a:lumMod val="75000"/>
                </a:schemeClr>
              </a:solidFill>
            </a:endParaRPr>
          </a:p>
          <a:p>
            <a:r>
              <a:rPr lang="el-GR" sz="2000" dirty="0" smtClean="0">
                <a:solidFill>
                  <a:schemeClr val="accent3">
                    <a:lumMod val="75000"/>
                  </a:schemeClr>
                </a:solidFill>
              </a:rPr>
              <a:t>*</a:t>
            </a:r>
            <a:r>
              <a:rPr lang="el-GR" sz="2000" u="sng" dirty="0" smtClean="0">
                <a:solidFill>
                  <a:schemeClr val="accent3">
                    <a:lumMod val="75000"/>
                  </a:schemeClr>
                </a:solidFill>
              </a:rPr>
              <a:t>ΤΟ ΑΚΡΥΛΙΚΟ ΔΕΝ ΠΟΛΥΜΕΡΙΖΕΤΑΙ ΑΛΛΑ ΣΤΕΓΝΩΝΕΙ ΜΟΝΟ ΤΟΥ</a:t>
            </a:r>
          </a:p>
          <a:p>
            <a:endParaRPr lang="el-GR" sz="2000" dirty="0" smtClean="0">
              <a:solidFill>
                <a:schemeClr val="accent3">
                  <a:lumMod val="75000"/>
                </a:schemeClr>
              </a:solidFill>
            </a:endParaRPr>
          </a:p>
          <a:p>
            <a:endParaRPr lang="el-GR" sz="2000" dirty="0" smtClean="0">
              <a:solidFill>
                <a:schemeClr val="accent3">
                  <a:lumMod val="75000"/>
                </a:schemeClr>
              </a:solidFill>
            </a:endParaRPr>
          </a:p>
          <a:p>
            <a:endParaRPr lang="el-GR" sz="2000" dirty="0">
              <a:solidFill>
                <a:schemeClr val="accent3">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1857364"/>
            <a:ext cx="3429024" cy="4093428"/>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rPr>
              <a:t>Αφού στεγνώσει το ακρυλικό μου από όλα τα νύχια, με τη βοήθεια της λίμας αρχίζω να λιμάρω την επιφάνεια του νυχιού διορθώνοντας ατέλειες και δίνοντας του σχήμα</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Απομακρύνω τα υπολείμματα σκόνης με ένα βουρτσάκι σκόνης</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endParaRPr lang="el-GR" sz="2000" dirty="0">
              <a:solidFill>
                <a:schemeClr val="accent3">
                  <a:lumMod val="75000"/>
                </a:schemeClr>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TotalTime>
  <Words>2006</Words>
  <Application>Microsoft Office PowerPoint</Application>
  <PresentationFormat>Προβολή στην οθόνη (4:3)</PresentationFormat>
  <Paragraphs>278</Paragraphs>
  <Slides>46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46</vt:i4>
      </vt:variant>
    </vt:vector>
  </HeadingPairs>
  <TitlesOfParts>
    <vt:vector size="47" baseType="lpstr">
      <vt:lpstr>Θέμα του Office</vt:lpstr>
      <vt:lpstr>ΑΚΡΥΛΙΚΟ</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21</cp:revision>
  <dcterms:created xsi:type="dcterms:W3CDTF">2020-11-30T16:50:34Z</dcterms:created>
  <dcterms:modified xsi:type="dcterms:W3CDTF">2022-01-31T11:24:41Z</dcterms:modified>
</cp:coreProperties>
</file>