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0"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81" r:id="rId2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6" d="100"/>
          <a:sy n="96" d="100"/>
        </p:scale>
        <p:origin x="86" y="1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Κάντε κλικ για να επεξεργαστείτε τον υπότιτλο του υποδείγματος</a:t>
            </a:r>
            <a:endParaRPr lang="el-GR"/>
          </a:p>
        </p:txBody>
      </p:sp>
      <p:sp>
        <p:nvSpPr>
          <p:cNvPr id="4" name="Θέση ημερομηνίας 3"/>
          <p:cNvSpPr>
            <a:spLocks noGrp="1"/>
          </p:cNvSpPr>
          <p:nvPr>
            <p:ph type="dt" sz="half" idx="10"/>
          </p:nvPr>
        </p:nvSpPr>
        <p:spPr/>
        <p:txBody>
          <a:bodyPr/>
          <a:lstStyle/>
          <a:p>
            <a:fld id="{63B8196C-FF93-4583-8411-0A2D3E6DB6F8}" type="datetimeFigureOut">
              <a:rPr lang="el-GR" smtClean="0"/>
              <a:t>6/4/2023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15A7D4B-2E99-463E-8E51-68A0A3FE46DA}" type="slidenum">
              <a:rPr lang="el-GR" smtClean="0"/>
              <a:t>‹#›</a:t>
            </a:fld>
            <a:endParaRPr lang="el-GR"/>
          </a:p>
        </p:txBody>
      </p:sp>
    </p:spTree>
    <p:extLst>
      <p:ext uri="{BB962C8B-B14F-4D97-AF65-F5344CB8AC3E}">
        <p14:creationId xmlns:p14="http://schemas.microsoft.com/office/powerpoint/2010/main" val="4174642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63B8196C-FF93-4583-8411-0A2D3E6DB6F8}" type="datetimeFigureOut">
              <a:rPr lang="el-GR" smtClean="0"/>
              <a:t>6/4/2023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15A7D4B-2E99-463E-8E51-68A0A3FE46DA}" type="slidenum">
              <a:rPr lang="el-GR" smtClean="0"/>
              <a:t>‹#›</a:t>
            </a:fld>
            <a:endParaRPr lang="el-GR"/>
          </a:p>
        </p:txBody>
      </p:sp>
    </p:spTree>
    <p:extLst>
      <p:ext uri="{BB962C8B-B14F-4D97-AF65-F5344CB8AC3E}">
        <p14:creationId xmlns:p14="http://schemas.microsoft.com/office/powerpoint/2010/main" val="375781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63B8196C-FF93-4583-8411-0A2D3E6DB6F8}" type="datetimeFigureOut">
              <a:rPr lang="el-GR" smtClean="0"/>
              <a:t>6/4/2023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15A7D4B-2E99-463E-8E51-68A0A3FE46DA}" type="slidenum">
              <a:rPr lang="el-GR" smtClean="0"/>
              <a:t>‹#›</a:t>
            </a:fld>
            <a:endParaRPr lang="el-GR"/>
          </a:p>
        </p:txBody>
      </p:sp>
    </p:spTree>
    <p:extLst>
      <p:ext uri="{BB962C8B-B14F-4D97-AF65-F5344CB8AC3E}">
        <p14:creationId xmlns:p14="http://schemas.microsoft.com/office/powerpoint/2010/main" val="3665746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63B8196C-FF93-4583-8411-0A2D3E6DB6F8}" type="datetimeFigureOut">
              <a:rPr lang="el-GR" smtClean="0"/>
              <a:t>6/4/2023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15A7D4B-2E99-463E-8E51-68A0A3FE46DA}" type="slidenum">
              <a:rPr lang="el-GR" smtClean="0"/>
              <a:t>‹#›</a:t>
            </a:fld>
            <a:endParaRPr lang="el-GR"/>
          </a:p>
        </p:txBody>
      </p:sp>
    </p:spTree>
    <p:extLst>
      <p:ext uri="{BB962C8B-B14F-4D97-AF65-F5344CB8AC3E}">
        <p14:creationId xmlns:p14="http://schemas.microsoft.com/office/powerpoint/2010/main" val="3443815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Επεξεργασία στυλ υποδείγματος κειμένου</a:t>
            </a:r>
          </a:p>
        </p:txBody>
      </p:sp>
      <p:sp>
        <p:nvSpPr>
          <p:cNvPr id="4" name="Θέση ημερομηνίας 3"/>
          <p:cNvSpPr>
            <a:spLocks noGrp="1"/>
          </p:cNvSpPr>
          <p:nvPr>
            <p:ph type="dt" sz="half" idx="10"/>
          </p:nvPr>
        </p:nvSpPr>
        <p:spPr/>
        <p:txBody>
          <a:bodyPr/>
          <a:lstStyle/>
          <a:p>
            <a:fld id="{63B8196C-FF93-4583-8411-0A2D3E6DB6F8}" type="datetimeFigureOut">
              <a:rPr lang="el-GR" smtClean="0"/>
              <a:t>6/4/2023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15A7D4B-2E99-463E-8E51-68A0A3FE46DA}" type="slidenum">
              <a:rPr lang="el-GR" smtClean="0"/>
              <a:t>‹#›</a:t>
            </a:fld>
            <a:endParaRPr lang="el-GR"/>
          </a:p>
        </p:txBody>
      </p:sp>
    </p:spTree>
    <p:extLst>
      <p:ext uri="{BB962C8B-B14F-4D97-AF65-F5344CB8AC3E}">
        <p14:creationId xmlns:p14="http://schemas.microsoft.com/office/powerpoint/2010/main" val="1316671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63B8196C-FF93-4583-8411-0A2D3E6DB6F8}" type="datetimeFigureOut">
              <a:rPr lang="el-GR" smtClean="0"/>
              <a:t>6/4/2023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15A7D4B-2E99-463E-8E51-68A0A3FE46DA}" type="slidenum">
              <a:rPr lang="el-GR" smtClean="0"/>
              <a:t>‹#›</a:t>
            </a:fld>
            <a:endParaRPr lang="el-GR"/>
          </a:p>
        </p:txBody>
      </p:sp>
    </p:spTree>
    <p:extLst>
      <p:ext uri="{BB962C8B-B14F-4D97-AF65-F5344CB8AC3E}">
        <p14:creationId xmlns:p14="http://schemas.microsoft.com/office/powerpoint/2010/main" val="3002764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63B8196C-FF93-4583-8411-0A2D3E6DB6F8}" type="datetimeFigureOut">
              <a:rPr lang="el-GR" smtClean="0"/>
              <a:t>6/4/2023</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915A7D4B-2E99-463E-8E51-68A0A3FE46DA}" type="slidenum">
              <a:rPr lang="el-GR" smtClean="0"/>
              <a:t>‹#›</a:t>
            </a:fld>
            <a:endParaRPr lang="el-GR"/>
          </a:p>
        </p:txBody>
      </p:sp>
    </p:spTree>
    <p:extLst>
      <p:ext uri="{BB962C8B-B14F-4D97-AF65-F5344CB8AC3E}">
        <p14:creationId xmlns:p14="http://schemas.microsoft.com/office/powerpoint/2010/main" val="1631673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63B8196C-FF93-4583-8411-0A2D3E6DB6F8}" type="datetimeFigureOut">
              <a:rPr lang="el-GR" smtClean="0"/>
              <a:t>6/4/2023</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915A7D4B-2E99-463E-8E51-68A0A3FE46DA}" type="slidenum">
              <a:rPr lang="el-GR" smtClean="0"/>
              <a:t>‹#›</a:t>
            </a:fld>
            <a:endParaRPr lang="el-GR"/>
          </a:p>
        </p:txBody>
      </p:sp>
    </p:spTree>
    <p:extLst>
      <p:ext uri="{BB962C8B-B14F-4D97-AF65-F5344CB8AC3E}">
        <p14:creationId xmlns:p14="http://schemas.microsoft.com/office/powerpoint/2010/main" val="766683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63B8196C-FF93-4583-8411-0A2D3E6DB6F8}" type="datetimeFigureOut">
              <a:rPr lang="el-GR" smtClean="0"/>
              <a:t>6/4/2023</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915A7D4B-2E99-463E-8E51-68A0A3FE46DA}" type="slidenum">
              <a:rPr lang="el-GR" smtClean="0"/>
              <a:t>‹#›</a:t>
            </a:fld>
            <a:endParaRPr lang="el-GR"/>
          </a:p>
        </p:txBody>
      </p:sp>
    </p:spTree>
    <p:extLst>
      <p:ext uri="{BB962C8B-B14F-4D97-AF65-F5344CB8AC3E}">
        <p14:creationId xmlns:p14="http://schemas.microsoft.com/office/powerpoint/2010/main" val="345745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63B8196C-FF93-4583-8411-0A2D3E6DB6F8}" type="datetimeFigureOut">
              <a:rPr lang="el-GR" smtClean="0"/>
              <a:t>6/4/2023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15A7D4B-2E99-463E-8E51-68A0A3FE46DA}" type="slidenum">
              <a:rPr lang="el-GR" smtClean="0"/>
              <a:t>‹#›</a:t>
            </a:fld>
            <a:endParaRPr lang="el-GR"/>
          </a:p>
        </p:txBody>
      </p:sp>
    </p:spTree>
    <p:extLst>
      <p:ext uri="{BB962C8B-B14F-4D97-AF65-F5344CB8AC3E}">
        <p14:creationId xmlns:p14="http://schemas.microsoft.com/office/powerpoint/2010/main" val="2804789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63B8196C-FF93-4583-8411-0A2D3E6DB6F8}" type="datetimeFigureOut">
              <a:rPr lang="el-GR" smtClean="0"/>
              <a:t>6/4/2023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15A7D4B-2E99-463E-8E51-68A0A3FE46DA}" type="slidenum">
              <a:rPr lang="el-GR" smtClean="0"/>
              <a:t>‹#›</a:t>
            </a:fld>
            <a:endParaRPr lang="el-GR"/>
          </a:p>
        </p:txBody>
      </p:sp>
    </p:spTree>
    <p:extLst>
      <p:ext uri="{BB962C8B-B14F-4D97-AF65-F5344CB8AC3E}">
        <p14:creationId xmlns:p14="http://schemas.microsoft.com/office/powerpoint/2010/main" val="67393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B8196C-FF93-4583-8411-0A2D3E6DB6F8}" type="datetimeFigureOut">
              <a:rPr lang="el-GR" smtClean="0"/>
              <a:t>6/4/2023</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5A7D4B-2E99-463E-8E51-68A0A3FE46DA}" type="slidenum">
              <a:rPr lang="el-GR" smtClean="0"/>
              <a:t>‹#›</a:t>
            </a:fld>
            <a:endParaRPr lang="el-GR"/>
          </a:p>
        </p:txBody>
      </p:sp>
    </p:spTree>
    <p:extLst>
      <p:ext uri="{BB962C8B-B14F-4D97-AF65-F5344CB8AC3E}">
        <p14:creationId xmlns:p14="http://schemas.microsoft.com/office/powerpoint/2010/main" val="33554640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ur-lex.europa.eu/legal-content/EL/TXT/?uri=CELEX%3A32013R0655&amp;qid=1658997504908" TargetMode="External"/><Relationship Id="rId2" Type="http://schemas.openxmlformats.org/officeDocument/2006/relationships/hyperlink" Target="https://eur-lex.europa.eu/legal-content/EL/TXT/?uri=CELEX%3A02009R1223-20220301&amp;qid=1658996934849"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714500" y="3105835"/>
            <a:ext cx="8983980" cy="830997"/>
          </a:xfrm>
          <a:prstGeom prst="rect">
            <a:avLst/>
          </a:prstGeom>
        </p:spPr>
        <p:txBody>
          <a:bodyPr wrap="square">
            <a:spAutoFit/>
          </a:bodyPr>
          <a:lstStyle/>
          <a:p>
            <a:r>
              <a:rPr lang="el-GR" sz="2400" b="1" i="1" u="sng" dirty="0" smtClean="0">
                <a:latin typeface="Arial" panose="020B0604020202020204" pitchFamily="34" charset="0"/>
                <a:cs typeface="Arial" panose="020B0604020202020204" pitchFamily="34" charset="0"/>
              </a:rPr>
              <a:t>Οι συχνότερες ερωτήσεις και οι απαντήσεις για τη χρήση και τη λειτουργία των καλλυντικών προϊόντων</a:t>
            </a:r>
            <a:endParaRPr lang="el-GR" sz="2400" b="1" i="1"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74873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800" dirty="0" smtClean="0">
                <a:latin typeface="Arial" panose="020B0604020202020204" pitchFamily="34" charset="0"/>
                <a:cs typeface="Arial" panose="020B0604020202020204" pitchFamily="34" charset="0"/>
              </a:rPr>
              <a:t>ΚΑΛΛΥΝΤΙΚΑ</a:t>
            </a:r>
            <a:endParaRPr lang="el-GR" sz="28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fontScale="77500" lnSpcReduction="20000"/>
          </a:bodyPr>
          <a:lstStyle/>
          <a:p>
            <a:r>
              <a:rPr lang="el-GR" dirty="0"/>
              <a:t>Τα καλλυντικά προϊόντα που τοποθετούνται στην αγορά της Ε.Ε. δεν έχουν ημερομηνία λήξης.</a:t>
            </a:r>
          </a:p>
          <a:p>
            <a:r>
              <a:rPr lang="el-GR" dirty="0"/>
              <a:t>Η παράγραφος (1) (γ) του άρθρου 19 του Κανονισμού για τα Καλλυντικά 1223/2009 περιέχει συγκεκριμένες απαιτήσεις για την αναφορά της ημερομηνίας ελάχιστης </a:t>
            </a:r>
            <a:r>
              <a:rPr lang="el-GR" dirty="0" err="1"/>
              <a:t>διατηρησιμότητας</a:t>
            </a:r>
            <a:r>
              <a:rPr lang="el-GR" dirty="0"/>
              <a:t> ή την ένδειξη της περιόδου μετά το άνοιγμα (PAO).</a:t>
            </a:r>
          </a:p>
          <a:p>
            <a:r>
              <a:rPr lang="el-GR" dirty="0"/>
              <a:t>Κάθε καλλυντικό προϊόν με διάρκεια ζωής </a:t>
            </a:r>
            <a:r>
              <a:rPr lang="el-GR" b="1" dirty="0"/>
              <a:t>μικρότερη των 30 μηνών</a:t>
            </a:r>
            <a:r>
              <a:rPr lang="el-GR" dirty="0"/>
              <a:t> πρέπει να αναγράφει στη συσκευασία του μια «ημερομηνία πριν από την οποία προτείνεται η χρήση». (“Best </a:t>
            </a:r>
            <a:r>
              <a:rPr lang="el-GR" dirty="0" err="1"/>
              <a:t>before</a:t>
            </a:r>
            <a:r>
              <a:rPr lang="el-GR" dirty="0"/>
              <a:t> the </a:t>
            </a:r>
            <a:r>
              <a:rPr lang="el-GR" dirty="0" err="1"/>
              <a:t>end</a:t>
            </a:r>
            <a:r>
              <a:rPr lang="el-GR" dirty="0"/>
              <a:t> of” </a:t>
            </a:r>
            <a:r>
              <a:rPr lang="el-GR" dirty="0" err="1"/>
              <a:t>date</a:t>
            </a:r>
            <a:r>
              <a:rPr lang="el-GR" dirty="0"/>
              <a:t>). Η ημερομηνία μπορεί να εμφανιστεί δίπλα σε μια κλεψύδρα ή μετά από τη φράση «Χρήση κατά προτίμηση πριν».</a:t>
            </a:r>
          </a:p>
          <a:p>
            <a:r>
              <a:rPr lang="el-GR" dirty="0"/>
              <a:t>Για τα προϊόντα με </a:t>
            </a:r>
            <a:r>
              <a:rPr lang="el-GR" b="1" dirty="0"/>
              <a:t>διάρκεια ζωής άνω των 30 μηνών</a:t>
            </a:r>
            <a:r>
              <a:rPr lang="el-GR" dirty="0"/>
              <a:t>, αναφέρεται η «Περίοδος Χρήσης μετά το Άνοιγμα» (</a:t>
            </a:r>
            <a:r>
              <a:rPr lang="el-GR" dirty="0" err="1"/>
              <a:t>Period</a:t>
            </a:r>
            <a:r>
              <a:rPr lang="el-GR" dirty="0"/>
              <a:t> </a:t>
            </a:r>
            <a:r>
              <a:rPr lang="el-GR" dirty="0" err="1"/>
              <a:t>After</a:t>
            </a:r>
            <a:r>
              <a:rPr lang="el-GR" dirty="0"/>
              <a:t> </a:t>
            </a:r>
            <a:r>
              <a:rPr lang="el-GR" dirty="0" err="1"/>
              <a:t>Opening</a:t>
            </a:r>
            <a:r>
              <a:rPr lang="el-GR" dirty="0"/>
              <a:t>: PAO), δηλαδή ο αριθμός μηνών κατά τον οποίο το προϊόν παραμένει σε καλή κατάσταση μετά το αρχικό άνοιγμα του </a:t>
            </a:r>
            <a:r>
              <a:rPr lang="el-GR" dirty="0" err="1"/>
              <a:t>περιέκτη</a:t>
            </a:r>
            <a:r>
              <a:rPr lang="el-GR" dirty="0"/>
              <a:t>. Συνήθως επισημαίνεται με το σύμβολο ενός ανοιχτού βάζου μέσα στο οποίο αναγράφεται ο αριθμός των μηνών, όπως στο παραπάνω παράδειγμα, 24 μήνες.</a:t>
            </a:r>
          </a:p>
        </p:txBody>
      </p:sp>
    </p:spTree>
    <p:extLst>
      <p:ext uri="{BB962C8B-B14F-4D97-AF65-F5344CB8AC3E}">
        <p14:creationId xmlns:p14="http://schemas.microsoft.com/office/powerpoint/2010/main" val="2877502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800" dirty="0" smtClean="0">
                <a:latin typeface="Arial" panose="020B0604020202020204" pitchFamily="34" charset="0"/>
                <a:cs typeface="Arial" panose="020B0604020202020204" pitchFamily="34" charset="0"/>
              </a:rPr>
              <a:t>ΚΑΛΛΥΝΤΙΚΑ</a:t>
            </a:r>
            <a:endParaRPr lang="el-GR" sz="28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a:bodyPr>
          <a:lstStyle/>
          <a:p>
            <a:r>
              <a:rPr lang="el-GR" sz="2400" dirty="0">
                <a:latin typeface="Arial" panose="020B0604020202020204" pitchFamily="34" charset="0"/>
                <a:cs typeface="Arial" panose="020B0604020202020204" pitchFamily="34" charset="0"/>
              </a:rPr>
              <a:t>Οι δύο διαφορετικές ενδείξεις αποκλείουν η μία την άλλη, δηλαδή δεν απαιτείται να βρίσκονται και οι δύο στη συσκευασία.</a:t>
            </a:r>
          </a:p>
          <a:p>
            <a:r>
              <a:rPr lang="el-GR" sz="2400" dirty="0">
                <a:latin typeface="Arial" panose="020B0604020202020204" pitchFamily="34" charset="0"/>
                <a:cs typeface="Arial" panose="020B0604020202020204" pitchFamily="34" charset="0"/>
              </a:rPr>
              <a:t>Σε ορισμένα προϊόντα δεν είναι απαραίτητη η αναγραφή των ημερομηνιών ελάχιστης </a:t>
            </a:r>
            <a:r>
              <a:rPr lang="el-GR" sz="2400" dirty="0" err="1">
                <a:latin typeface="Arial" panose="020B0604020202020204" pitchFamily="34" charset="0"/>
                <a:cs typeface="Arial" panose="020B0604020202020204" pitchFamily="34" charset="0"/>
              </a:rPr>
              <a:t>διατηρησιμότητας</a:t>
            </a:r>
            <a:r>
              <a:rPr lang="el-GR" sz="2400" dirty="0">
                <a:latin typeface="Arial" panose="020B0604020202020204" pitchFamily="34" charset="0"/>
                <a:cs typeface="Arial" panose="020B0604020202020204" pitchFamily="34" charset="0"/>
              </a:rPr>
              <a:t> ή διάρκειας ζωής. </a:t>
            </a:r>
            <a:endParaRPr lang="el-GR" sz="2400" dirty="0" smtClean="0">
              <a:latin typeface="Arial" panose="020B0604020202020204" pitchFamily="34" charset="0"/>
              <a:cs typeface="Arial" panose="020B0604020202020204" pitchFamily="34" charset="0"/>
            </a:endParaRPr>
          </a:p>
          <a:p>
            <a:r>
              <a:rPr lang="el-GR" sz="2400" dirty="0" smtClean="0">
                <a:latin typeface="Arial" panose="020B0604020202020204" pitchFamily="34" charset="0"/>
                <a:cs typeface="Arial" panose="020B0604020202020204" pitchFamily="34" charset="0"/>
              </a:rPr>
              <a:t>Παραδείγματα </a:t>
            </a:r>
            <a:r>
              <a:rPr lang="el-GR" sz="2400" dirty="0">
                <a:latin typeface="Arial" panose="020B0604020202020204" pitchFamily="34" charset="0"/>
                <a:cs typeface="Arial" panose="020B0604020202020204" pitchFamily="34" charset="0"/>
              </a:rPr>
              <a:t>είναι τα αεροζόλ, τα οποία σφραγίζονται πολύ αποτελεσματικά, προϊόντα μιας χρήσης και προϊόντα που συσκευάζονται με τρόπο που δεν επιτρέπει τη μόλυνση ή την αλλοίωσή τους όταν γίνεται κανονική και εύλογη χρήση.</a:t>
            </a:r>
          </a:p>
        </p:txBody>
      </p:sp>
    </p:spTree>
    <p:extLst>
      <p:ext uri="{BB962C8B-B14F-4D97-AF65-F5344CB8AC3E}">
        <p14:creationId xmlns:p14="http://schemas.microsoft.com/office/powerpoint/2010/main" val="4175792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800" dirty="0" smtClean="0">
                <a:latin typeface="Arial" panose="020B0604020202020204" pitchFamily="34" charset="0"/>
                <a:cs typeface="Arial" panose="020B0604020202020204" pitchFamily="34" charset="0"/>
              </a:rPr>
              <a:t>ΚΑΛΛΥΝΤΙΚΑ</a:t>
            </a:r>
            <a:endParaRPr lang="el-GR" sz="28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Autofit/>
          </a:bodyPr>
          <a:lstStyle/>
          <a:p>
            <a:pPr marL="0" indent="0">
              <a:buNone/>
            </a:pPr>
            <a:r>
              <a:rPr lang="el-GR" sz="2000" b="1" u="sng" dirty="0" smtClean="0">
                <a:latin typeface="Arial" panose="020B0604020202020204" pitchFamily="34" charset="0"/>
                <a:cs typeface="Arial" panose="020B0604020202020204" pitchFamily="34" charset="0"/>
              </a:rPr>
              <a:t>Υπάρχει κατάλογος εγκεκριμένων ισχυρισμών των  καλλυντικών</a:t>
            </a:r>
            <a:r>
              <a:rPr lang="el-GR" sz="2000" dirty="0" smtClean="0">
                <a:latin typeface="Arial" panose="020B0604020202020204" pitchFamily="34" charset="0"/>
                <a:cs typeface="Arial" panose="020B0604020202020204" pitchFamily="34" charset="0"/>
              </a:rPr>
              <a:t>?</a:t>
            </a:r>
          </a:p>
          <a:p>
            <a:pPr marL="0" indent="0">
              <a:buNone/>
            </a:pPr>
            <a:endParaRPr lang="el-GR" sz="2000" dirty="0" smtClean="0">
              <a:latin typeface="Arial" panose="020B0604020202020204" pitchFamily="34" charset="0"/>
              <a:cs typeface="Arial" panose="020B0604020202020204" pitchFamily="34" charset="0"/>
            </a:endParaRPr>
          </a:p>
          <a:p>
            <a:r>
              <a:rPr lang="el-GR" sz="2000" dirty="0" smtClean="0">
                <a:latin typeface="Arial" panose="020B0604020202020204" pitchFamily="34" charset="0"/>
                <a:cs typeface="Arial" panose="020B0604020202020204" pitchFamily="34" charset="0"/>
              </a:rPr>
              <a:t>Δεν </a:t>
            </a:r>
            <a:r>
              <a:rPr lang="el-GR" sz="2000" dirty="0">
                <a:latin typeface="Arial" panose="020B0604020202020204" pitchFamily="34" charset="0"/>
                <a:cs typeface="Arial" panose="020B0604020202020204" pitchFamily="34" charset="0"/>
              </a:rPr>
              <a:t>υπάρχει εγκεκριμένος κατάλογος ισχυρισμών των καλλυντικών προϊόντων ή διαδικασία έγκρισης των ισχυρισμών. Ισχύουν οι απαιτήσεις του άρθρου 20 του Κανονισμού για τα Καλλυντικά και ο Κανονισμός 655/2013:</a:t>
            </a:r>
          </a:p>
          <a:p>
            <a:r>
              <a:rPr lang="el-GR" sz="2000" u="sng" dirty="0">
                <a:latin typeface="Arial" panose="020B0604020202020204" pitchFamily="34" charset="0"/>
                <a:cs typeface="Arial" panose="020B0604020202020204" pitchFamily="34" charset="0"/>
                <a:hlinkClick r:id="rId2"/>
              </a:rPr>
              <a:t>Κανονισμός (ΕΚ) αριθ. 1223/2009 του Ευρωπαϊκού Κοινοβουλίου και του Συμβουλίου, της 30ής Νοεμβρίου 2009, για τα καλλυντικά προϊόντα</a:t>
            </a:r>
            <a:endParaRPr lang="el-GR" sz="2000" dirty="0">
              <a:latin typeface="Arial" panose="020B0604020202020204" pitchFamily="34" charset="0"/>
              <a:cs typeface="Arial" panose="020B0604020202020204" pitchFamily="34" charset="0"/>
            </a:endParaRPr>
          </a:p>
          <a:p>
            <a:r>
              <a:rPr lang="el-GR" sz="2000" u="sng" dirty="0">
                <a:latin typeface="Arial" panose="020B0604020202020204" pitchFamily="34" charset="0"/>
                <a:cs typeface="Arial" panose="020B0604020202020204" pitchFamily="34" charset="0"/>
                <a:hlinkClick r:id="rId3"/>
              </a:rPr>
              <a:t>Κανονισμός (ΕΕ) αριθ. 655/2013 της Επιτροπής, της 10ης Ιουλίου 2013 , σχετικά με τη θέσπιση κοινών κριτηρίων για τη δικαιολόγηση των ισχυρισμών που χρησιμοποιούνται στα καλλυντικά προϊόντα</a:t>
            </a:r>
            <a:endParaRPr lang="el-GR" sz="2000" dirty="0">
              <a:latin typeface="Arial" panose="020B0604020202020204" pitchFamily="34" charset="0"/>
              <a:cs typeface="Arial" panose="020B0604020202020204" pitchFamily="34" charset="0"/>
            </a:endParaRPr>
          </a:p>
          <a:p>
            <a:r>
              <a:rPr lang="el-GR" sz="2000" dirty="0">
                <a:latin typeface="Arial" panose="020B0604020202020204" pitchFamily="34" charset="0"/>
                <a:cs typeface="Arial" panose="020B0604020202020204" pitchFamily="34" charset="0"/>
              </a:rPr>
              <a:t>Είναι ευθύνη του παρασκευαστή ή του προμηθευτή να διασφαλίσει ότι όλοι οι ισχυρισμοί ενός καλλυντικού προϊόντος δεν προβάλουν κάποιο χαρακτηριστικό που το προϊόν δε διαθέτει.</a:t>
            </a:r>
          </a:p>
        </p:txBody>
      </p:sp>
    </p:spTree>
    <p:extLst>
      <p:ext uri="{BB962C8B-B14F-4D97-AF65-F5344CB8AC3E}">
        <p14:creationId xmlns:p14="http://schemas.microsoft.com/office/powerpoint/2010/main" val="9795232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800" dirty="0" smtClean="0">
                <a:latin typeface="Arial" panose="020B0604020202020204" pitchFamily="34" charset="0"/>
                <a:cs typeface="Arial" panose="020B0604020202020204" pitchFamily="34" charset="0"/>
              </a:rPr>
              <a:t>ΚΑΛΛΥΝΤΙΚΑ</a:t>
            </a:r>
            <a:endParaRPr lang="el-GR" sz="28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a:bodyPr>
          <a:lstStyle/>
          <a:p>
            <a:r>
              <a:rPr lang="el-GR" sz="2400" dirty="0">
                <a:latin typeface="Arial" panose="020B0604020202020204" pitchFamily="34" charset="0"/>
                <a:cs typeface="Arial" panose="020B0604020202020204" pitchFamily="34" charset="0"/>
              </a:rPr>
              <a:t>Οι ισχυρισμοί πρέπει να τεκμηριώνονται και να μην είναι παραπλανητικοί για τον καταναλωτή.</a:t>
            </a:r>
          </a:p>
          <a:p>
            <a:r>
              <a:rPr lang="el-GR" sz="2400" dirty="0">
                <a:latin typeface="Arial" panose="020B0604020202020204" pitchFamily="34" charset="0"/>
                <a:cs typeface="Arial" panose="020B0604020202020204" pitchFamily="34" charset="0"/>
              </a:rPr>
              <a:t>Ο όρος ισχυρισμός καλύπτει οποιοδήποτε κείμενο, όνομα, εμπορικό σήμα, εικόνα ή άλλα σύμβολα</a:t>
            </a:r>
            <a:r>
              <a:rPr lang="el-GR" sz="2400" dirty="0" smtClean="0">
                <a:latin typeface="Arial" panose="020B0604020202020204" pitchFamily="34" charset="0"/>
                <a:cs typeface="Arial" panose="020B0604020202020204" pitchFamily="34" charset="0"/>
              </a:rPr>
              <a:t>.</a:t>
            </a:r>
          </a:p>
          <a:p>
            <a:r>
              <a:rPr lang="el-GR" sz="2400" dirty="0" smtClean="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Μπορεί να υπονοείται από τα συστατικά, την επισήμανση, τη διαφήμιση ή την παρουσίαση του προϊόντος, συμπεριλαμβανομένου οποιουδήποτε on-</a:t>
            </a:r>
            <a:r>
              <a:rPr lang="el-GR" sz="2400" dirty="0" err="1">
                <a:latin typeface="Arial" panose="020B0604020202020204" pitchFamily="34" charset="0"/>
                <a:cs typeface="Arial" panose="020B0604020202020204" pitchFamily="34" charset="0"/>
              </a:rPr>
              <a:t>line</a:t>
            </a:r>
            <a:r>
              <a:rPr lang="el-GR" sz="2400" dirty="0">
                <a:latin typeface="Arial" panose="020B0604020202020204" pitchFamily="34" charset="0"/>
                <a:cs typeface="Arial" panose="020B0604020202020204" pitchFamily="34" charset="0"/>
              </a:rPr>
              <a:t> μάρκετινγκ και κειμένου, όπως κριτικές ή μαρτυρίες.</a:t>
            </a:r>
          </a:p>
        </p:txBody>
      </p:sp>
    </p:spTree>
    <p:extLst>
      <p:ext uri="{BB962C8B-B14F-4D97-AF65-F5344CB8AC3E}">
        <p14:creationId xmlns:p14="http://schemas.microsoft.com/office/powerpoint/2010/main" val="3024296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800" dirty="0" smtClean="0">
                <a:latin typeface="Arial" panose="020B0604020202020204" pitchFamily="34" charset="0"/>
                <a:cs typeface="Arial" panose="020B0604020202020204" pitchFamily="34" charset="0"/>
              </a:rPr>
              <a:t>ΚΑΛΛΥΝΤΙΚΑ</a:t>
            </a:r>
            <a:endParaRPr lang="el-GR" sz="28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a:bodyPr>
          <a:lstStyle/>
          <a:p>
            <a:pPr marL="0" indent="0">
              <a:buNone/>
            </a:pPr>
            <a:r>
              <a:rPr lang="el-GR" sz="2400" b="1" u="sng" dirty="0" smtClean="0">
                <a:latin typeface="Arial" panose="020B0604020202020204" pitchFamily="34" charset="0"/>
                <a:cs typeface="Arial" panose="020B0604020202020204" pitchFamily="34" charset="0"/>
              </a:rPr>
              <a:t>Ποια είναι τα κοινά κριτήρια για τους ισχυρισμούς των καλλυντικών</a:t>
            </a:r>
          </a:p>
          <a:p>
            <a:pPr marL="0" indent="0">
              <a:buNone/>
            </a:pPr>
            <a:endParaRPr lang="el-GR" sz="2400" b="1" u="sng" dirty="0" smtClean="0">
              <a:latin typeface="Arial" panose="020B0604020202020204" pitchFamily="34" charset="0"/>
              <a:cs typeface="Arial" panose="020B0604020202020204" pitchFamily="34" charset="0"/>
            </a:endParaRPr>
          </a:p>
          <a:p>
            <a:r>
              <a:rPr lang="el-GR" sz="2400" dirty="0" smtClean="0">
                <a:latin typeface="Arial" panose="020B0604020202020204" pitchFamily="34" charset="0"/>
                <a:cs typeface="Arial" panose="020B0604020202020204" pitchFamily="34" charset="0"/>
              </a:rPr>
              <a:t>Ο </a:t>
            </a:r>
            <a:r>
              <a:rPr lang="el-GR" sz="2400" dirty="0">
                <a:latin typeface="Arial" panose="020B0604020202020204" pitchFamily="34" charset="0"/>
                <a:cs typeface="Arial" panose="020B0604020202020204" pitchFamily="34" charset="0"/>
              </a:rPr>
              <a:t>κανονισμός (ΕΕ) 655/2013, καθορίζει τα κοινά κριτήρια για την αξιολόγηση των ισχυρισμών των καλλυντικών.</a:t>
            </a:r>
          </a:p>
          <a:p>
            <a:r>
              <a:rPr lang="el-GR" sz="2400" dirty="0">
                <a:latin typeface="Arial" panose="020B0604020202020204" pitchFamily="34" charset="0"/>
                <a:cs typeface="Arial" panose="020B0604020202020204" pitchFamily="34" charset="0"/>
              </a:rPr>
              <a:t>Στόχος των κοινών κριτηρίων είναι η προστασία των καταναλωτών από παραπλανητικούς ισχυρισμούς και η σύγκλιση των ενεργειών των αρμόδιων αρχών των κρατών μελών. </a:t>
            </a:r>
            <a:endParaRPr lang="el-GR"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13912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800" dirty="0">
                <a:latin typeface="Arial" panose="020B0604020202020204" pitchFamily="34" charset="0"/>
                <a:cs typeface="Arial" panose="020B0604020202020204" pitchFamily="34" charset="0"/>
              </a:rPr>
              <a:t>ΚΑΛΛΥΝΤΙΚΑ</a:t>
            </a:r>
            <a:endParaRPr lang="el-GR" sz="2800" dirty="0"/>
          </a:p>
        </p:txBody>
      </p:sp>
      <p:sp>
        <p:nvSpPr>
          <p:cNvPr id="3" name="Θέση περιεχομένου 2"/>
          <p:cNvSpPr>
            <a:spLocks noGrp="1"/>
          </p:cNvSpPr>
          <p:nvPr>
            <p:ph idx="1"/>
          </p:nvPr>
        </p:nvSpPr>
        <p:spPr/>
        <p:txBody>
          <a:bodyPr>
            <a:normAutofit/>
          </a:bodyPr>
          <a:lstStyle/>
          <a:p>
            <a:pPr marL="0" indent="0">
              <a:buNone/>
            </a:pPr>
            <a:r>
              <a:rPr lang="el-GR" sz="2400" u="sng" dirty="0">
                <a:latin typeface="Arial" panose="020B0604020202020204" pitchFamily="34" charset="0"/>
                <a:cs typeface="Arial" panose="020B0604020202020204" pitchFamily="34" charset="0"/>
              </a:rPr>
              <a:t>Τα έξι κοινά κριτήρια για τους ισχυρισμούς, είναι</a:t>
            </a:r>
            <a:r>
              <a:rPr lang="el-GR" sz="2400" u="sng" dirty="0" smtClean="0">
                <a:latin typeface="Arial" panose="020B0604020202020204" pitchFamily="34" charset="0"/>
                <a:cs typeface="Arial" panose="020B0604020202020204" pitchFamily="34" charset="0"/>
              </a:rPr>
              <a:t>:</a:t>
            </a:r>
          </a:p>
          <a:p>
            <a:pPr marL="0" indent="0">
              <a:buNone/>
            </a:pPr>
            <a:endParaRPr lang="el-GR" sz="2400" u="sng"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Συμμόρφωση με τις κείμενες διατάξεις.</a:t>
            </a:r>
          </a:p>
          <a:p>
            <a:r>
              <a:rPr lang="el-GR" sz="2400" dirty="0">
                <a:latin typeface="Arial" panose="020B0604020202020204" pitchFamily="34" charset="0"/>
                <a:cs typeface="Arial" panose="020B0604020202020204" pitchFamily="34" charset="0"/>
              </a:rPr>
              <a:t>Αλήθεια.</a:t>
            </a:r>
          </a:p>
          <a:p>
            <a:r>
              <a:rPr lang="el-GR" sz="2400" dirty="0">
                <a:latin typeface="Arial" panose="020B0604020202020204" pitchFamily="34" charset="0"/>
                <a:cs typeface="Arial" panose="020B0604020202020204" pitchFamily="34" charset="0"/>
              </a:rPr>
              <a:t>Τεκμηρίωση.</a:t>
            </a:r>
          </a:p>
          <a:p>
            <a:r>
              <a:rPr lang="el-GR" sz="2400" dirty="0">
                <a:latin typeface="Arial" panose="020B0604020202020204" pitchFamily="34" charset="0"/>
                <a:cs typeface="Arial" panose="020B0604020202020204" pitchFamily="34" charset="0"/>
              </a:rPr>
              <a:t>Ειλικρίνεια.</a:t>
            </a:r>
          </a:p>
          <a:p>
            <a:r>
              <a:rPr lang="el-GR" sz="2400" dirty="0">
                <a:latin typeface="Arial" panose="020B0604020202020204" pitchFamily="34" charset="0"/>
                <a:cs typeface="Arial" panose="020B0604020202020204" pitchFamily="34" charset="0"/>
              </a:rPr>
              <a:t>Εντιμότητα.</a:t>
            </a:r>
          </a:p>
          <a:p>
            <a:r>
              <a:rPr lang="el-GR" sz="2400" dirty="0">
                <a:latin typeface="Arial" panose="020B0604020202020204" pitchFamily="34" charset="0"/>
                <a:cs typeface="Arial" panose="020B0604020202020204" pitchFamily="34" charset="0"/>
              </a:rPr>
              <a:t>Παροχή της δυνατότητας λήψης εμπεριστατωμένων αποφάσεων.</a:t>
            </a:r>
          </a:p>
        </p:txBody>
      </p:sp>
    </p:spTree>
    <p:extLst>
      <p:ext uri="{BB962C8B-B14F-4D97-AF65-F5344CB8AC3E}">
        <p14:creationId xmlns:p14="http://schemas.microsoft.com/office/powerpoint/2010/main" val="218145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800" dirty="0" smtClean="0">
                <a:latin typeface="Arial" panose="020B0604020202020204" pitchFamily="34" charset="0"/>
                <a:cs typeface="Arial" panose="020B0604020202020204" pitchFamily="34" charset="0"/>
              </a:rPr>
              <a:t>ΚΑΛΛΥΝΤΙΚΑ</a:t>
            </a:r>
            <a:endParaRPr lang="el-GR" sz="28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fontScale="77500" lnSpcReduction="20000"/>
          </a:bodyPr>
          <a:lstStyle/>
          <a:p>
            <a:pPr marL="0" indent="0">
              <a:buNone/>
            </a:pPr>
            <a:r>
              <a:rPr lang="el-GR" b="1" u="sng" dirty="0" smtClean="0">
                <a:latin typeface="Arial" panose="020B0604020202020204" pitchFamily="34" charset="0"/>
                <a:cs typeface="Arial" panose="020B0604020202020204" pitchFamily="34" charset="0"/>
              </a:rPr>
              <a:t>Επιτρέπεται ο ισχυρισμός δεν δοκιμάζεται σε ζώα?</a:t>
            </a:r>
          </a:p>
          <a:p>
            <a:endParaRPr lang="el-GR" b="1" u="sng" dirty="0">
              <a:latin typeface="Arial" panose="020B0604020202020204" pitchFamily="34" charset="0"/>
              <a:cs typeface="Arial" panose="020B0604020202020204" pitchFamily="34" charset="0"/>
            </a:endParaRPr>
          </a:p>
          <a:p>
            <a:r>
              <a:rPr lang="el-GR" dirty="0" smtClean="0">
                <a:latin typeface="Arial" panose="020B0604020202020204" pitchFamily="34" charset="0"/>
                <a:cs typeface="Arial" panose="020B0604020202020204" pitchFamily="34" charset="0"/>
              </a:rPr>
              <a:t>Οι </a:t>
            </a:r>
            <a:r>
              <a:rPr lang="el-GR" dirty="0">
                <a:latin typeface="Arial" panose="020B0604020202020204" pitchFamily="34" charset="0"/>
                <a:cs typeface="Arial" panose="020B0604020202020204" pitchFamily="34" charset="0"/>
              </a:rPr>
              <a:t>δοκιμές των καλλυντικών προϊόντων στα ζώα απαγορεύονται στην Ευρωπαϊκή Ένωση. Απαγορεύεται επίσης η πώληση καλλυντικών προϊόντων που έχουν δοκιμαστεί σε ζώα ή που περιέχουν συστατικά που δοκιμάζονται σε ζώα.</a:t>
            </a:r>
          </a:p>
          <a:p>
            <a:r>
              <a:rPr lang="el-GR" dirty="0">
                <a:latin typeface="Arial" panose="020B0604020202020204" pitchFamily="34" charset="0"/>
                <a:cs typeface="Arial" panose="020B0604020202020204" pitchFamily="34" charset="0"/>
              </a:rPr>
              <a:t>Το άρθρο 20 του Κανονισμού για τα Καλλυντικά είναι σαφές και δηλώνει ότι οι ισχυρισμοί «χωρίς σκληρότητα» και «δεν έχουν δοκιμαστεί σε ζώα», επιτρέπονται μόνο όταν οι εταιρείες μπορούν να αποδείξουν ότι δεν έχουν διενεργηθεί ποτέ δοκιμές σε ζώα στο παρελθόν για το προϊόν ή τα συστατικά του</a:t>
            </a:r>
            <a:r>
              <a:rPr lang="el-GR" dirty="0" smtClean="0">
                <a:latin typeface="Arial" panose="020B0604020202020204" pitchFamily="34" charset="0"/>
                <a:cs typeface="Arial" panose="020B0604020202020204" pitchFamily="34" charset="0"/>
              </a:rPr>
              <a:t>.</a:t>
            </a:r>
          </a:p>
          <a:p>
            <a:r>
              <a:rPr lang="el-GR" dirty="0" smtClean="0">
                <a:latin typeface="Arial" panose="020B0604020202020204" pitchFamily="34" charset="0"/>
                <a:cs typeface="Arial" panose="020B0604020202020204" pitchFamily="34" charset="0"/>
              </a:rPr>
              <a:t> </a:t>
            </a:r>
            <a:r>
              <a:rPr lang="el-GR" dirty="0">
                <a:latin typeface="Arial" panose="020B0604020202020204" pitchFamily="34" charset="0"/>
                <a:cs typeface="Arial" panose="020B0604020202020204" pitchFamily="34" charset="0"/>
              </a:rPr>
              <a:t>Οι δοκιμές των καλλυντικών προϊόντων σε ζώα έχουν απαγορευτεί στην Ε.Ε. το 2004 και οι δοκιμές των συστατικών των καλλυντικών το 2009. Είναι ωστόσο, πιθανό, τα συστατικά να έχουν δοκιμαστεί σε ζώα στο παρελθόν. </a:t>
            </a:r>
          </a:p>
        </p:txBody>
      </p:sp>
    </p:spTree>
    <p:extLst>
      <p:ext uri="{BB962C8B-B14F-4D97-AF65-F5344CB8AC3E}">
        <p14:creationId xmlns:p14="http://schemas.microsoft.com/office/powerpoint/2010/main" val="37360907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800" dirty="0" smtClean="0">
                <a:latin typeface="Arial" panose="020B0604020202020204" pitchFamily="34" charset="0"/>
                <a:cs typeface="Arial" panose="020B0604020202020204" pitchFamily="34" charset="0"/>
              </a:rPr>
              <a:t>ΚΑΛΛΥΝΤΙΚΑ</a:t>
            </a:r>
            <a:endParaRPr lang="el-GR" sz="28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a:bodyPr>
          <a:lstStyle/>
          <a:p>
            <a:r>
              <a:rPr lang="el-GR" sz="2400" dirty="0" smtClean="0">
                <a:latin typeface="Arial" panose="020B0604020202020204" pitchFamily="34" charset="0"/>
                <a:cs typeface="Arial" panose="020B0604020202020204" pitchFamily="34" charset="0"/>
              </a:rPr>
              <a:t>Δεδομένου </a:t>
            </a:r>
            <a:r>
              <a:rPr lang="el-GR" sz="2400" dirty="0">
                <a:latin typeface="Arial" panose="020B0604020202020204" pitchFamily="34" charset="0"/>
                <a:cs typeface="Arial" panose="020B0604020202020204" pitchFamily="34" charset="0"/>
              </a:rPr>
              <a:t>ότι η απαγόρευση των δοκιμών σε ζώα ισχύει για όλα τα καλλυντικά προϊόντα, δεν επιτρέπονται ισχυρισμοί σχετικά με τις δοκιμές σε ζώα. </a:t>
            </a:r>
            <a:endParaRPr lang="el-GR" sz="2400" dirty="0" smtClean="0">
              <a:latin typeface="Arial" panose="020B0604020202020204" pitchFamily="34" charset="0"/>
              <a:cs typeface="Arial" panose="020B0604020202020204" pitchFamily="34" charset="0"/>
            </a:endParaRPr>
          </a:p>
          <a:p>
            <a:r>
              <a:rPr lang="el-GR" sz="2400" dirty="0" smtClean="0">
                <a:latin typeface="Arial" panose="020B0604020202020204" pitchFamily="34" charset="0"/>
                <a:cs typeface="Arial" panose="020B0604020202020204" pitchFamily="34" charset="0"/>
              </a:rPr>
              <a:t>Επιπλέον</a:t>
            </a:r>
            <a:r>
              <a:rPr lang="el-GR" sz="2400" dirty="0">
                <a:latin typeface="Arial" panose="020B0604020202020204" pitchFamily="34" charset="0"/>
                <a:cs typeface="Arial" panose="020B0604020202020204" pitchFamily="34" charset="0"/>
              </a:rPr>
              <a:t>, ο ισχυρισμός «δεν δοκιμάζεται σε ζώα» μπορεί να είναι παραπλανητικός, καθώς ο καταναλωτής μπορεί να υποθέσει ότι τα προϊόντα που δεν το ισχυρίζονται, δοκιμάζονται σε ζώα, κάτι που δεν ισχύει.</a:t>
            </a:r>
          </a:p>
          <a:p>
            <a:r>
              <a:rPr lang="el-GR" sz="2400" dirty="0">
                <a:latin typeface="Arial" panose="020B0604020202020204" pitchFamily="34" charset="0"/>
                <a:cs typeface="Arial" panose="020B0604020202020204" pitchFamily="34" charset="0"/>
              </a:rPr>
              <a:t>Σύμφωνα με τα κοινά κριτήρια, οι ρητές δηλώσεις μιας εταιρείας σχετικά με τη φιλοσοφία της και τη θέση της για τις δοκιμές στα ζώα, είναι αποδεκτές.</a:t>
            </a:r>
          </a:p>
        </p:txBody>
      </p:sp>
    </p:spTree>
    <p:extLst>
      <p:ext uri="{BB962C8B-B14F-4D97-AF65-F5344CB8AC3E}">
        <p14:creationId xmlns:p14="http://schemas.microsoft.com/office/powerpoint/2010/main" val="745539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800" dirty="0" smtClean="0">
                <a:latin typeface="Arial" panose="020B0604020202020204" pitchFamily="34" charset="0"/>
                <a:cs typeface="Arial" panose="020B0604020202020204" pitchFamily="34" charset="0"/>
              </a:rPr>
              <a:t>ΚΑΛΛΥΝΤΙΚΑ</a:t>
            </a:r>
            <a:endParaRPr lang="el-GR" sz="28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fontScale="85000" lnSpcReduction="20000"/>
          </a:bodyPr>
          <a:lstStyle/>
          <a:p>
            <a:pPr marL="0" indent="0">
              <a:buNone/>
            </a:pPr>
            <a:r>
              <a:rPr lang="el-GR" b="1" u="sng" dirty="0" smtClean="0">
                <a:latin typeface="Arial" panose="020B0604020202020204" pitchFamily="34" charset="0"/>
                <a:cs typeface="Arial" panose="020B0604020202020204" pitchFamily="34" charset="0"/>
              </a:rPr>
              <a:t>Μπορούν τα καλλυντικά </a:t>
            </a:r>
            <a:r>
              <a:rPr lang="el-GR" b="1" u="sng" dirty="0" err="1" smtClean="0">
                <a:latin typeface="Arial" panose="020B0604020202020204" pitchFamily="34" charset="0"/>
                <a:cs typeface="Arial" panose="020B0604020202020204" pitchFamily="34" charset="0"/>
              </a:rPr>
              <a:t>προιόντα</a:t>
            </a:r>
            <a:r>
              <a:rPr lang="el-GR" b="1" u="sng" dirty="0" smtClean="0">
                <a:latin typeface="Arial" panose="020B0604020202020204" pitchFamily="34" charset="0"/>
                <a:cs typeface="Arial" panose="020B0604020202020204" pitchFamily="34" charset="0"/>
              </a:rPr>
              <a:t> να ισχυρίζονται ότι προσφέρουν οφέλη στην υγεία?</a:t>
            </a:r>
          </a:p>
          <a:p>
            <a:endParaRPr lang="el-GR" dirty="0">
              <a:latin typeface="Arial" panose="020B0604020202020204" pitchFamily="34" charset="0"/>
              <a:cs typeface="Arial" panose="020B0604020202020204" pitchFamily="34" charset="0"/>
            </a:endParaRPr>
          </a:p>
          <a:p>
            <a:r>
              <a:rPr lang="el-GR" dirty="0" smtClean="0">
                <a:latin typeface="Arial" panose="020B0604020202020204" pitchFamily="34" charset="0"/>
                <a:cs typeface="Arial" panose="020B0604020202020204" pitchFamily="34" charset="0"/>
              </a:rPr>
              <a:t>Κατά </a:t>
            </a:r>
            <a:r>
              <a:rPr lang="el-GR" dirty="0">
                <a:latin typeface="Arial" panose="020B0604020202020204" pitchFamily="34" charset="0"/>
                <a:cs typeface="Arial" panose="020B0604020202020204" pitchFamily="34" charset="0"/>
              </a:rPr>
              <a:t>την εμπορία ενός προϊόντος ως καλλυντικού, θα πρέπει να λαμβάνεται μέριμνα ώστε να μην παρουσιάζεται ως θεραπεία ή πρόληψη μιας ανεπιθύμητης κατάστασης και επομένως να μην υπερβαίνει τα όρια των φαρμάκων</a:t>
            </a:r>
            <a:r>
              <a:rPr lang="el-GR" dirty="0" smtClean="0">
                <a:latin typeface="Arial" panose="020B0604020202020204" pitchFamily="34" charset="0"/>
                <a:cs typeface="Arial" panose="020B0604020202020204" pitchFamily="34" charset="0"/>
              </a:rPr>
              <a:t>.</a:t>
            </a:r>
          </a:p>
          <a:p>
            <a:r>
              <a:rPr lang="el-GR" dirty="0" smtClean="0">
                <a:latin typeface="Arial" panose="020B0604020202020204" pitchFamily="34" charset="0"/>
                <a:cs typeface="Arial" panose="020B0604020202020204" pitchFamily="34" charset="0"/>
              </a:rPr>
              <a:t> </a:t>
            </a:r>
            <a:r>
              <a:rPr lang="el-GR" dirty="0">
                <a:latin typeface="Arial" panose="020B0604020202020204" pitchFamily="34" charset="0"/>
                <a:cs typeface="Arial" panose="020B0604020202020204" pitchFamily="34" charset="0"/>
              </a:rPr>
              <a:t>Αυτό ισχύει για οποιοδήποτε κείμενο, όνομα, εμπορικό σήμα, εικόνα, σχήμα ή άλλο σημείο. Μπορεί να υπονοείται από τα συστατικά, την επισήμανση, τη διαφήμιση και την παρουσίαση, συμπεριλαμβανομένου οποιουδήποτε διαδικτυακού μάρκετινγκ και κειμένου, όπως κριτικές ή μαρτυρίες.</a:t>
            </a:r>
          </a:p>
          <a:p>
            <a:r>
              <a:rPr lang="el-GR" dirty="0">
                <a:latin typeface="Arial" panose="020B0604020202020204" pitchFamily="34" charset="0"/>
                <a:cs typeface="Arial" panose="020B0604020202020204" pitchFamily="34" charset="0"/>
              </a:rPr>
              <a:t>Η αρμόδια αρχή για την τελική απόφαση αξιολόγησης του προϊόντος είναι ο Εθνικός Οργανισμός Φαρμάκων, ΕΟΦ.</a:t>
            </a:r>
          </a:p>
        </p:txBody>
      </p:sp>
    </p:spTree>
    <p:extLst>
      <p:ext uri="{BB962C8B-B14F-4D97-AF65-F5344CB8AC3E}">
        <p14:creationId xmlns:p14="http://schemas.microsoft.com/office/powerpoint/2010/main" val="36114743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800" dirty="0" smtClean="0">
                <a:latin typeface="Arial" panose="020B0604020202020204" pitchFamily="34" charset="0"/>
                <a:cs typeface="Arial" panose="020B0604020202020204" pitchFamily="34" charset="0"/>
              </a:rPr>
              <a:t>ΚΑΛΛΥΝΤΙΚΑ</a:t>
            </a:r>
            <a:endParaRPr lang="el-GR" sz="28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Autofit/>
          </a:bodyPr>
          <a:lstStyle/>
          <a:p>
            <a:r>
              <a:rPr lang="el-GR" sz="2000" dirty="0">
                <a:latin typeface="Arial" panose="020B0604020202020204" pitchFamily="34" charset="0"/>
                <a:cs typeface="Arial" panose="020B0604020202020204" pitchFamily="34" charset="0"/>
              </a:rPr>
              <a:t>Πολύ συχνά τα καλλυντικά αναγράφουν ισχυρισμούς όπως: «Free </a:t>
            </a:r>
            <a:r>
              <a:rPr lang="el-GR" sz="2000" dirty="0" err="1">
                <a:latin typeface="Arial" panose="020B0604020202020204" pitchFamily="34" charset="0"/>
                <a:cs typeface="Arial" panose="020B0604020202020204" pitchFamily="34" charset="0"/>
              </a:rPr>
              <a:t>from</a:t>
            </a:r>
            <a:r>
              <a:rPr lang="el-GR" sz="2000" dirty="0">
                <a:latin typeface="Arial" panose="020B0604020202020204" pitchFamily="34" charset="0"/>
                <a:cs typeface="Arial" panose="020B0604020202020204" pitchFamily="34" charset="0"/>
              </a:rPr>
              <a:t> …», «0% …», «Χωρίς …», «Δεν περιέχει…». Οι ισχυρισμοί αυτοί μπορεί να οδηγήσουν σε σύγχυση</a:t>
            </a:r>
            <a:r>
              <a:rPr lang="el-GR" sz="2000" dirty="0" smtClean="0">
                <a:latin typeface="Arial" panose="020B0604020202020204" pitchFamily="34" charset="0"/>
                <a:cs typeface="Arial" panose="020B0604020202020204" pitchFamily="34" charset="0"/>
              </a:rPr>
              <a:t>.</a:t>
            </a:r>
          </a:p>
          <a:p>
            <a:endParaRPr lang="el-GR" sz="2000" dirty="0">
              <a:latin typeface="Arial" panose="020B0604020202020204" pitchFamily="34" charset="0"/>
              <a:cs typeface="Arial" panose="020B0604020202020204" pitchFamily="34" charset="0"/>
            </a:endParaRPr>
          </a:p>
          <a:p>
            <a:r>
              <a:rPr lang="el-GR" sz="2000" dirty="0">
                <a:latin typeface="Arial" panose="020B0604020202020204" pitchFamily="34" charset="0"/>
                <a:cs typeface="Arial" panose="020B0604020202020204" pitchFamily="34" charset="0"/>
              </a:rPr>
              <a:t>Οι ισχυρισμοί των καλλυντικών χρησιμοποιούνται συχνά από τις εταιρείες για να επικοινωνούν απευθείας με τους καταναλωτές είτε τα συστατικά του προϊόντος, τα χαρακτηριστικά του, την αποτελεσματικότητά του ή ακόμα και τις αξίες της εταιρείας. </a:t>
            </a:r>
            <a:endParaRPr lang="el-GR" sz="2000" dirty="0" smtClean="0">
              <a:latin typeface="Arial" panose="020B0604020202020204" pitchFamily="34" charset="0"/>
              <a:cs typeface="Arial" panose="020B0604020202020204" pitchFamily="34" charset="0"/>
            </a:endParaRPr>
          </a:p>
          <a:p>
            <a:r>
              <a:rPr lang="el-GR" sz="2000" dirty="0" smtClean="0">
                <a:latin typeface="Arial" panose="020B0604020202020204" pitchFamily="34" charset="0"/>
                <a:cs typeface="Arial" panose="020B0604020202020204" pitchFamily="34" charset="0"/>
              </a:rPr>
              <a:t>Οι </a:t>
            </a:r>
            <a:r>
              <a:rPr lang="el-GR" sz="2000" dirty="0">
                <a:latin typeface="Arial" panose="020B0604020202020204" pitchFamily="34" charset="0"/>
                <a:cs typeface="Arial" panose="020B0604020202020204" pitchFamily="34" charset="0"/>
              </a:rPr>
              <a:t>ισχυρισμοί σχετίζονται συνήθως με τις θετικές πτυχές του προϊόντος και επιδιώκουν να ενημερώσουν τους καταναλωτές για τα οφέλη του. </a:t>
            </a:r>
            <a:endParaRPr lang="el-GR" sz="2000" dirty="0" smtClean="0">
              <a:latin typeface="Arial" panose="020B0604020202020204" pitchFamily="34" charset="0"/>
              <a:cs typeface="Arial" panose="020B0604020202020204" pitchFamily="34" charset="0"/>
            </a:endParaRPr>
          </a:p>
          <a:p>
            <a:r>
              <a:rPr lang="el-GR" sz="2000" dirty="0" smtClean="0">
                <a:latin typeface="Arial" panose="020B0604020202020204" pitchFamily="34" charset="0"/>
                <a:cs typeface="Arial" panose="020B0604020202020204" pitchFamily="34" charset="0"/>
              </a:rPr>
              <a:t>Ωστόσο</a:t>
            </a:r>
            <a:r>
              <a:rPr lang="el-GR" sz="2000" dirty="0">
                <a:latin typeface="Arial" panose="020B0604020202020204" pitchFamily="34" charset="0"/>
                <a:cs typeface="Arial" panose="020B0604020202020204" pitchFamily="34" charset="0"/>
              </a:rPr>
              <a:t>, ορισμένοι ισχυρισμοί για ένα προϊόν ή ένα συστατικό μπορεί, ηθελημένα ή ακούσια, να οδηγούν σε υποτίμηση ή άδικη αντιμετώπιση ορισμένων συστατικών ή άλλων προϊόντων, συμβάλλοντας στην παραπληροφόρηση ή δημιουργώντας αβεβαιότητα στους καταναλωτές.</a:t>
            </a:r>
          </a:p>
        </p:txBody>
      </p:sp>
    </p:spTree>
    <p:extLst>
      <p:ext uri="{BB962C8B-B14F-4D97-AF65-F5344CB8AC3E}">
        <p14:creationId xmlns:p14="http://schemas.microsoft.com/office/powerpoint/2010/main" val="3387225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800" dirty="0" smtClean="0">
                <a:latin typeface="Arial" panose="020B0604020202020204" pitchFamily="34" charset="0"/>
                <a:cs typeface="Arial" panose="020B0604020202020204" pitchFamily="34" charset="0"/>
              </a:rPr>
              <a:t>ΣΥΣΤΑΤΙΚΑ ΚΑΛΛΥΝΤΙΚΩΝ</a:t>
            </a:r>
            <a:endParaRPr lang="el-GR" sz="28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fontScale="92500"/>
          </a:bodyPr>
          <a:lstStyle/>
          <a:p>
            <a:pPr marL="0" indent="0">
              <a:buNone/>
            </a:pPr>
            <a:r>
              <a:rPr lang="el-GR" sz="2400" b="1" u="sng" dirty="0" smtClean="0">
                <a:latin typeface="Arial" panose="020B0604020202020204" pitchFamily="34" charset="0"/>
                <a:cs typeface="Arial" panose="020B0604020202020204" pitchFamily="34" charset="0"/>
              </a:rPr>
              <a:t>Ποια συστατικά επιτρέπονται και ποια όχι στην παραγωγή των καλλυντικών</a:t>
            </a:r>
          </a:p>
          <a:p>
            <a:endParaRPr lang="el-GR" sz="2400" dirty="0">
              <a:latin typeface="Arial" panose="020B0604020202020204" pitchFamily="34" charset="0"/>
              <a:cs typeface="Arial" panose="020B0604020202020204" pitchFamily="34" charset="0"/>
            </a:endParaRPr>
          </a:p>
          <a:p>
            <a:r>
              <a:rPr lang="el-GR" sz="2400" dirty="0" smtClean="0">
                <a:latin typeface="Arial" panose="020B0604020202020204" pitchFamily="34" charset="0"/>
                <a:cs typeface="Arial" panose="020B0604020202020204" pitchFamily="34" charset="0"/>
              </a:rPr>
              <a:t>Ο </a:t>
            </a:r>
            <a:r>
              <a:rPr lang="el-GR" sz="2400" dirty="0">
                <a:latin typeface="Arial" panose="020B0604020202020204" pitchFamily="34" charset="0"/>
                <a:cs typeface="Arial" panose="020B0604020202020204" pitchFamily="34" charset="0"/>
              </a:rPr>
              <a:t>Κανονισμός 1223/2009 για τα Καλλυντικά περιέχει κατάλογο ουσιών που δεν πρέπει να περιέχει ένα καλλυντικό προϊόν (Παράρτημα II) και κατάλογο ουσιών που μπορούν να χρησιμοποιηθούν αλλά υπόκεινται σε ορισμένους περιορισμούς (Παράρτημα III). </a:t>
            </a:r>
            <a:endParaRPr lang="el-GR" sz="2400" dirty="0" smtClean="0">
              <a:latin typeface="Arial" panose="020B0604020202020204" pitchFamily="34" charset="0"/>
              <a:cs typeface="Arial" panose="020B0604020202020204" pitchFamily="34" charset="0"/>
            </a:endParaRPr>
          </a:p>
          <a:p>
            <a:r>
              <a:rPr lang="el-GR" sz="2400" dirty="0" smtClean="0">
                <a:latin typeface="Arial" panose="020B0604020202020204" pitchFamily="34" charset="0"/>
                <a:cs typeface="Arial" panose="020B0604020202020204" pitchFamily="34" charset="0"/>
              </a:rPr>
              <a:t>Επιπλέον</a:t>
            </a:r>
            <a:r>
              <a:rPr lang="el-GR" sz="2400" dirty="0">
                <a:latin typeface="Arial" panose="020B0604020202020204" pitchFamily="34" charset="0"/>
                <a:cs typeface="Arial" panose="020B0604020202020204" pitchFamily="34" charset="0"/>
              </a:rPr>
              <a:t>, περιέχει «θετικούς καταλόγους» με τα συστατικά που έχουν εγκριθεί και επιτρέπονται στα καλλυντικά, όπως οι χρωστικές ουσίες (Παράρτημα IV), τα συντηρητικά (Παράρτημα V) και τα φίλτρα UV (Παράρτημα VI). </a:t>
            </a:r>
            <a:endParaRPr lang="el-GR" sz="2400" dirty="0" smtClean="0">
              <a:latin typeface="Arial" panose="020B0604020202020204" pitchFamily="34" charset="0"/>
              <a:cs typeface="Arial" panose="020B0604020202020204" pitchFamily="34" charset="0"/>
            </a:endParaRPr>
          </a:p>
          <a:p>
            <a:r>
              <a:rPr lang="el-GR" sz="2400" dirty="0" smtClean="0">
                <a:latin typeface="Arial" panose="020B0604020202020204" pitchFamily="34" charset="0"/>
                <a:cs typeface="Arial" panose="020B0604020202020204" pitchFamily="34" charset="0"/>
              </a:rPr>
              <a:t>Στις </a:t>
            </a:r>
            <a:r>
              <a:rPr lang="el-GR" sz="2400" dirty="0">
                <a:latin typeface="Arial" panose="020B0604020202020204" pitchFamily="34" charset="0"/>
                <a:cs typeface="Arial" panose="020B0604020202020204" pitchFamily="34" charset="0"/>
              </a:rPr>
              <a:t>κατηγορίες αυτές μόνο τα εγκεκριμένα συστατικά μπορούν να χρησιμοποιούνται για τον συγκεκριμένο σκοπό.</a:t>
            </a:r>
          </a:p>
        </p:txBody>
      </p:sp>
    </p:spTree>
    <p:extLst>
      <p:ext uri="{BB962C8B-B14F-4D97-AF65-F5344CB8AC3E}">
        <p14:creationId xmlns:p14="http://schemas.microsoft.com/office/powerpoint/2010/main" val="3353316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800" dirty="0" smtClean="0">
                <a:latin typeface="Arial" panose="020B0604020202020204" pitchFamily="34" charset="0"/>
                <a:cs typeface="Arial" panose="020B0604020202020204" pitchFamily="34" charset="0"/>
              </a:rPr>
              <a:t>ΚΑΛΛΥΝΤΙΚΑ</a:t>
            </a:r>
            <a:endParaRPr lang="el-GR" sz="28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a:bodyPr>
          <a:lstStyle/>
          <a:p>
            <a:r>
              <a:rPr lang="el-GR" sz="2400" dirty="0">
                <a:latin typeface="Arial" panose="020B0604020202020204" pitchFamily="34" charset="0"/>
                <a:cs typeface="Arial" panose="020B0604020202020204" pitchFamily="34" charset="0"/>
              </a:rPr>
              <a:t>Τα προϊόντα για κατοικίδια δεν ταξινομούνται ως καλλυντικά. Ο ορισμός του καλλυντικού αναφέρει ότι τα καλλυντικά προϊόντα εφαρμόζονται στο ανθρώπινο σώμα.</a:t>
            </a:r>
          </a:p>
          <a:p>
            <a:r>
              <a:rPr lang="el-GR" sz="2400" dirty="0">
                <a:latin typeface="Arial" panose="020B0604020202020204" pitchFamily="34" charset="0"/>
                <a:cs typeface="Arial" panose="020B0604020202020204" pitchFamily="34" charset="0"/>
              </a:rPr>
              <a:t>Τα προϊόντα για κατοικίδια μπορούν να ταξινομηθούν ανάλογα με τη λειτουργία τους και τους ισχυρισμούς τους, ως </a:t>
            </a:r>
            <a:r>
              <a:rPr lang="el-GR" sz="2400" dirty="0" err="1">
                <a:latin typeface="Arial" panose="020B0604020202020204" pitchFamily="34" charset="0"/>
                <a:cs typeface="Arial" panose="020B0604020202020204" pitchFamily="34" charset="0"/>
              </a:rPr>
              <a:t>βιοκτόνα</a:t>
            </a:r>
            <a:r>
              <a:rPr lang="el-GR" sz="2400" dirty="0">
                <a:latin typeface="Arial" panose="020B0604020202020204" pitchFamily="34" charset="0"/>
                <a:cs typeface="Arial" panose="020B0604020202020204" pitchFamily="34" charset="0"/>
              </a:rPr>
              <a:t> ή κτηνιατρικά φάρμακα ή εάν είναι απλά προϊόντα (π.χ. σαμπουάν, μαλακτικά κλπ.) να συμμορφώνονται με τον Γενικό Κανονισμό Ασφάλειας Προϊόντων.</a:t>
            </a:r>
          </a:p>
        </p:txBody>
      </p:sp>
    </p:spTree>
    <p:extLst>
      <p:ext uri="{BB962C8B-B14F-4D97-AF65-F5344CB8AC3E}">
        <p14:creationId xmlns:p14="http://schemas.microsoft.com/office/powerpoint/2010/main" val="6639600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800" dirty="0" smtClean="0">
                <a:latin typeface="Arial" panose="020B0604020202020204" pitchFamily="34" charset="0"/>
                <a:cs typeface="Arial" panose="020B0604020202020204" pitchFamily="34" charset="0"/>
              </a:rPr>
              <a:t>ΚΑΛΛΥΝΤΙΚΑ</a:t>
            </a:r>
            <a:endParaRPr lang="el-GR" sz="28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fontScale="85000" lnSpcReduction="20000"/>
          </a:bodyPr>
          <a:lstStyle/>
          <a:p>
            <a:pPr marL="0" indent="0">
              <a:buNone/>
            </a:pPr>
            <a:r>
              <a:rPr lang="el-GR" b="1" u="sng" dirty="0" smtClean="0">
                <a:latin typeface="Arial" panose="020B0604020202020204" pitchFamily="34" charset="0"/>
                <a:cs typeface="Arial" panose="020B0604020202020204" pitchFamily="34" charset="0"/>
              </a:rPr>
              <a:t>Ποιοι έλεγχοι πρέπει να γίνουν πριν από την σύνταξη μιας Έκθεσης Ασφάλειας Καλλυντικού </a:t>
            </a:r>
            <a:r>
              <a:rPr lang="el-GR" b="1" u="sng" dirty="0" err="1" smtClean="0">
                <a:latin typeface="Arial" panose="020B0604020202020204" pitchFamily="34" charset="0"/>
                <a:cs typeface="Arial" panose="020B0604020202020204" pitchFamily="34" charset="0"/>
              </a:rPr>
              <a:t>προιόντος</a:t>
            </a:r>
            <a:r>
              <a:rPr lang="el-GR" b="1" u="sng" dirty="0" smtClean="0">
                <a:latin typeface="Arial" panose="020B0604020202020204" pitchFamily="34" charset="0"/>
                <a:cs typeface="Arial" panose="020B0604020202020204" pitchFamily="34" charset="0"/>
              </a:rPr>
              <a:t>?</a:t>
            </a:r>
          </a:p>
          <a:p>
            <a:pPr marL="0" indent="0">
              <a:buNone/>
            </a:pPr>
            <a:endParaRPr lang="el-GR" dirty="0">
              <a:latin typeface="Arial" panose="020B0604020202020204" pitchFamily="34" charset="0"/>
              <a:cs typeface="Arial" panose="020B0604020202020204" pitchFamily="34" charset="0"/>
            </a:endParaRPr>
          </a:p>
          <a:p>
            <a:pPr marL="0" indent="0">
              <a:buNone/>
            </a:pPr>
            <a:r>
              <a:rPr lang="el-GR" dirty="0" smtClean="0">
                <a:latin typeface="Arial" panose="020B0604020202020204" pitchFamily="34" charset="0"/>
                <a:cs typeface="Arial" panose="020B0604020202020204" pitchFamily="34" charset="0"/>
              </a:rPr>
              <a:t>Οι </a:t>
            </a:r>
            <a:r>
              <a:rPr lang="el-GR" dirty="0">
                <a:latin typeface="Arial" panose="020B0604020202020204" pitchFamily="34" charset="0"/>
                <a:cs typeface="Arial" panose="020B0604020202020204" pitchFamily="34" charset="0"/>
              </a:rPr>
              <a:t>πληροφορίες για την αξιολόγηση της ασφάλειας των καλλυντικών προϊόντων περιλαμβάνουν, μεταξύ άλλων:</a:t>
            </a:r>
          </a:p>
          <a:p>
            <a:r>
              <a:rPr lang="el-GR" dirty="0">
                <a:latin typeface="Arial" panose="020B0604020202020204" pitchFamily="34" charset="0"/>
                <a:cs typeface="Arial" panose="020B0604020202020204" pitchFamily="34" charset="0"/>
              </a:rPr>
              <a:t>Φυσικοχημικά χαρακτηριστικά και σταθερότητα του καλλυντικού προϊόντος υπό εύλογα προβλέψιμες συνθήκες αποθήκευσης (δοκιμές σταθερότητας).</a:t>
            </a:r>
          </a:p>
          <a:p>
            <a:r>
              <a:rPr lang="el-GR" dirty="0">
                <a:latin typeface="Arial" panose="020B0604020202020204" pitchFamily="34" charset="0"/>
                <a:cs typeface="Arial" panose="020B0604020202020204" pitchFamily="34" charset="0"/>
              </a:rPr>
              <a:t>Μικροβιολογικές προδιαγραφές του καλλυντικού προϊόντος και αποτελέσματα της δοκιμασίας πρόκλησης της συντήρησης (</a:t>
            </a:r>
            <a:r>
              <a:rPr lang="el-GR" dirty="0" err="1">
                <a:latin typeface="Arial" panose="020B0604020202020204" pitchFamily="34" charset="0"/>
                <a:cs typeface="Arial" panose="020B0604020202020204" pitchFamily="34" charset="0"/>
              </a:rPr>
              <a:t>challenge</a:t>
            </a:r>
            <a:r>
              <a:rPr lang="el-GR" dirty="0">
                <a:latin typeface="Arial" panose="020B0604020202020204" pitchFamily="34" charset="0"/>
                <a:cs typeface="Arial" panose="020B0604020202020204" pitchFamily="34" charset="0"/>
              </a:rPr>
              <a:t> </a:t>
            </a:r>
            <a:r>
              <a:rPr lang="el-GR" dirty="0" err="1">
                <a:latin typeface="Arial" panose="020B0604020202020204" pitchFamily="34" charset="0"/>
                <a:cs typeface="Arial" panose="020B0604020202020204" pitchFamily="34" charset="0"/>
              </a:rPr>
              <a:t>test</a:t>
            </a:r>
            <a:r>
              <a:rPr lang="el-GR" dirty="0">
                <a:latin typeface="Arial" panose="020B0604020202020204" pitchFamily="34" charset="0"/>
                <a:cs typeface="Arial" panose="020B0604020202020204" pitchFamily="34" charset="0"/>
              </a:rPr>
              <a:t>).</a:t>
            </a:r>
          </a:p>
          <a:p>
            <a:r>
              <a:rPr lang="el-GR" dirty="0">
                <a:latin typeface="Arial" panose="020B0604020202020204" pitchFamily="34" charset="0"/>
                <a:cs typeface="Arial" panose="020B0604020202020204" pitchFamily="34" charset="0"/>
              </a:rPr>
              <a:t>Χαρακτηριστικά του υλικού συσκευασίας, όπως καθαρότητα και σταθερότητα (δοκιμές συμβατότητας).</a:t>
            </a:r>
          </a:p>
          <a:p>
            <a:r>
              <a:rPr lang="el-GR" dirty="0">
                <a:latin typeface="Arial" panose="020B0604020202020204" pitchFamily="34" charset="0"/>
                <a:cs typeface="Arial" panose="020B0604020202020204" pitchFamily="34" charset="0"/>
              </a:rPr>
              <a:t>Στοιχεία τεκμηρίωσης των ισχυρισμών.</a:t>
            </a:r>
          </a:p>
        </p:txBody>
      </p:sp>
    </p:spTree>
    <p:extLst>
      <p:ext uri="{BB962C8B-B14F-4D97-AF65-F5344CB8AC3E}">
        <p14:creationId xmlns:p14="http://schemas.microsoft.com/office/powerpoint/2010/main" val="15261270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ΚΑΛΛΥΝΤΙΚΑ</a:t>
            </a:r>
            <a:endParaRPr lang="el-GR" sz="3200" dirty="0"/>
          </a:p>
        </p:txBody>
      </p:sp>
      <p:sp>
        <p:nvSpPr>
          <p:cNvPr id="3" name="Θέση περιεχομένου 2"/>
          <p:cNvSpPr>
            <a:spLocks noGrp="1"/>
          </p:cNvSpPr>
          <p:nvPr>
            <p:ph idx="1"/>
          </p:nvPr>
        </p:nvSpPr>
        <p:spPr/>
        <p:txBody>
          <a:bodyPr/>
          <a:lstStyle/>
          <a:p>
            <a:pPr marL="0" indent="0">
              <a:buNone/>
            </a:pPr>
            <a:r>
              <a:rPr lang="el-GR" dirty="0" smtClean="0"/>
              <a:t>ΒΙΒΛΙΟΓΡΑΦΙΑ</a:t>
            </a:r>
          </a:p>
          <a:p>
            <a:endParaRPr lang="el-GR" dirty="0"/>
          </a:p>
          <a:p>
            <a:pPr marL="0" indent="0">
              <a:buNone/>
            </a:pPr>
            <a:r>
              <a:rPr lang="en-US" dirty="0"/>
              <a:t>https://psvak.gr/o-klados/sychnes-erotiseis/</a:t>
            </a:r>
            <a:endParaRPr lang="el-GR" dirty="0"/>
          </a:p>
        </p:txBody>
      </p:sp>
    </p:spTree>
    <p:extLst>
      <p:ext uri="{BB962C8B-B14F-4D97-AF65-F5344CB8AC3E}">
        <p14:creationId xmlns:p14="http://schemas.microsoft.com/office/powerpoint/2010/main" val="1631626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800" dirty="0" smtClean="0">
                <a:latin typeface="Arial" panose="020B0604020202020204" pitchFamily="34" charset="0"/>
                <a:cs typeface="Arial" panose="020B0604020202020204" pitchFamily="34" charset="0"/>
              </a:rPr>
              <a:t>ΣΥΣΤΑΤΙΚΑ ΚΑΛΛΥΝΤΙΚΩΝ</a:t>
            </a:r>
            <a:endParaRPr lang="el-GR" sz="28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a:bodyPr>
          <a:lstStyle/>
          <a:p>
            <a:r>
              <a:rPr lang="el-GR" sz="2400" dirty="0">
                <a:latin typeface="Arial" panose="020B0604020202020204" pitchFamily="34" charset="0"/>
                <a:cs typeface="Arial" panose="020B0604020202020204" pitchFamily="34" charset="0"/>
              </a:rPr>
              <a:t>Εάν ένα συστατικό δεν είναι απαγορευμένο, περιορισμένο και δεν έχει χρήση που απαιτεί προέγκριση (χρώμα, συντηρητικό ή φίλτρο UV), μπορεί να χρησιμοποιηθεί χωρίς περιορισμό, υπό τον όρο ότι δεν ταξινομείται ως ουσία Καρκινογόνος, </a:t>
            </a:r>
            <a:r>
              <a:rPr lang="el-GR" sz="2400" dirty="0" err="1">
                <a:latin typeface="Arial" panose="020B0604020202020204" pitchFamily="34" charset="0"/>
                <a:cs typeface="Arial" panose="020B0604020202020204" pitchFamily="34" charset="0"/>
              </a:rPr>
              <a:t>Μεταλλαξιογόνος</a:t>
            </a:r>
            <a:r>
              <a:rPr lang="el-GR" sz="2400" dirty="0">
                <a:latin typeface="Arial" panose="020B0604020202020204" pitchFamily="34" charset="0"/>
                <a:cs typeface="Arial" panose="020B0604020202020204" pitchFamily="34" charset="0"/>
              </a:rPr>
              <a:t> ή Τοξική για την Αναπαραγωγή (CMR) από τον Κανονισμό Ταξινόμησης, Επισήμανσης και Συσκευασίας της Ε.Ε. (CLP) και ότι το τελικό προϊόν είναι ασφαλές.</a:t>
            </a:r>
          </a:p>
        </p:txBody>
      </p:sp>
    </p:spTree>
    <p:extLst>
      <p:ext uri="{BB962C8B-B14F-4D97-AF65-F5344CB8AC3E}">
        <p14:creationId xmlns:p14="http://schemas.microsoft.com/office/powerpoint/2010/main" val="2181117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800" dirty="0" smtClean="0">
                <a:latin typeface="Arial" panose="020B0604020202020204" pitchFamily="34" charset="0"/>
                <a:cs typeface="Arial" panose="020B0604020202020204" pitchFamily="34" charset="0"/>
              </a:rPr>
              <a:t>ΑΛΛΕΡΓΙΟΓΟΝΑ</a:t>
            </a:r>
            <a:endParaRPr lang="el-GR" sz="28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fontScale="85000" lnSpcReduction="20000"/>
          </a:bodyPr>
          <a:lstStyle/>
          <a:p>
            <a:pPr marL="0" indent="0">
              <a:buNone/>
            </a:pPr>
            <a:r>
              <a:rPr lang="el-GR" b="1" u="sng" dirty="0" smtClean="0">
                <a:latin typeface="Arial" panose="020B0604020202020204" pitchFamily="34" charset="0"/>
                <a:cs typeface="Arial" panose="020B0604020202020204" pitchFamily="34" charset="0"/>
              </a:rPr>
              <a:t>Πως επισημαίνονται τα αλλεργιογόνα</a:t>
            </a:r>
          </a:p>
          <a:p>
            <a:endParaRPr lang="el-GR" dirty="0">
              <a:latin typeface="Arial" panose="020B0604020202020204" pitchFamily="34" charset="0"/>
              <a:cs typeface="Arial" panose="020B0604020202020204" pitchFamily="34" charset="0"/>
            </a:endParaRPr>
          </a:p>
          <a:p>
            <a:r>
              <a:rPr lang="el-GR" dirty="0" smtClean="0">
                <a:latin typeface="Arial" panose="020B0604020202020204" pitchFamily="34" charset="0"/>
                <a:cs typeface="Arial" panose="020B0604020202020204" pitchFamily="34" charset="0"/>
              </a:rPr>
              <a:t>Το </a:t>
            </a:r>
            <a:r>
              <a:rPr lang="el-GR" dirty="0">
                <a:latin typeface="Arial" panose="020B0604020202020204" pitchFamily="34" charset="0"/>
                <a:cs typeface="Arial" panose="020B0604020202020204" pitchFamily="34" charset="0"/>
              </a:rPr>
              <a:t>1999, η Επιστημονική Επιτροπή για την Ασφάλεια των Καταναλωτών εντόπισε 26 αλλεργιογόνα που χρησιμοποιούνται ως αρωματικές ουσίες στα καλλυντικά προϊόντα, ικανά να προκαλέσουν αλλεργικές αντιδράσεις. Η αναφορά τους στον κατάλογο των συστατικών των προϊόντων έγινε υποχρεωτική, όταν βρίσκονται στο προϊόν σε συγκέντρωση μεγαλύτερη από 0,001% σε μη </a:t>
            </a:r>
            <a:r>
              <a:rPr lang="el-GR" dirty="0" err="1">
                <a:latin typeface="Arial" panose="020B0604020202020204" pitchFamily="34" charset="0"/>
                <a:cs typeface="Arial" panose="020B0604020202020204" pitchFamily="34" charset="0"/>
              </a:rPr>
              <a:t>εκπλενόμενα</a:t>
            </a:r>
            <a:r>
              <a:rPr lang="el-GR" dirty="0">
                <a:latin typeface="Arial" panose="020B0604020202020204" pitchFamily="34" charset="0"/>
                <a:cs typeface="Arial" panose="020B0604020202020204" pitchFamily="34" charset="0"/>
              </a:rPr>
              <a:t> προϊόντα και 0,01% σε </a:t>
            </a:r>
            <a:r>
              <a:rPr lang="el-GR" dirty="0" err="1">
                <a:latin typeface="Arial" panose="020B0604020202020204" pitchFamily="34" charset="0"/>
                <a:cs typeface="Arial" panose="020B0604020202020204" pitchFamily="34" charset="0"/>
              </a:rPr>
              <a:t>εκπλενόμενα</a:t>
            </a:r>
            <a:r>
              <a:rPr lang="el-GR" dirty="0">
                <a:latin typeface="Arial" panose="020B0604020202020204" pitchFamily="34" charset="0"/>
                <a:cs typeface="Arial" panose="020B0604020202020204" pitchFamily="34" charset="0"/>
              </a:rPr>
              <a:t> προϊόντα.</a:t>
            </a:r>
          </a:p>
          <a:p>
            <a:r>
              <a:rPr lang="el-GR" dirty="0">
                <a:latin typeface="Arial" panose="020B0604020202020204" pitchFamily="34" charset="0"/>
                <a:cs typeface="Arial" panose="020B0604020202020204" pitchFamily="34" charset="0"/>
              </a:rPr>
              <a:t>Σκοπός του μέτρου αυτού, είναι να ενημερωθούν τα άτομα που γνωρίζουν ότι είναι αλλεργικά σε μία ή περισσότερες από αυτές τις ουσίες, ώστε να αποφεύγουν το προϊόν που την περιέχει. </a:t>
            </a:r>
          </a:p>
          <a:p>
            <a:r>
              <a:rPr lang="el-GR" dirty="0">
                <a:latin typeface="Arial" panose="020B0604020202020204" pitchFamily="34" charset="0"/>
                <a:cs typeface="Arial" panose="020B0604020202020204" pitchFamily="34" charset="0"/>
              </a:rPr>
              <a:t>Ο κατάλογος των αλλεργιογόνων αναθεωρείται συνεχώς λαμβάνοντας υπόψη την επιστημονική πρόοδο και τις νέες γνώσεις.</a:t>
            </a:r>
          </a:p>
        </p:txBody>
      </p:sp>
    </p:spTree>
    <p:extLst>
      <p:ext uri="{BB962C8B-B14F-4D97-AF65-F5344CB8AC3E}">
        <p14:creationId xmlns:p14="http://schemas.microsoft.com/office/powerpoint/2010/main" val="3208249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800" dirty="0" smtClean="0">
                <a:latin typeface="Arial" panose="020B0604020202020204" pitchFamily="34" charset="0"/>
                <a:cs typeface="Arial" panose="020B0604020202020204" pitchFamily="34" charset="0"/>
              </a:rPr>
              <a:t>ΚΑΛΛΥΝΤΙΚΑ</a:t>
            </a:r>
            <a:endParaRPr lang="el-GR" sz="28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a:bodyPr>
          <a:lstStyle/>
          <a:p>
            <a:r>
              <a:rPr lang="el-GR" sz="2400" dirty="0">
                <a:latin typeface="Arial" panose="020B0604020202020204" pitchFamily="34" charset="0"/>
                <a:cs typeface="Arial" panose="020B0604020202020204" pitchFamily="34" charset="0"/>
              </a:rPr>
              <a:t>Για την προμήθεια οινοπνεύματος απαιτείται πιστοποιητικό νόμιμης λειτουργίας του εργοστασίου από τον Εθνικό Οργανισμό Φαρμάκων, ΕΟΦ.</a:t>
            </a:r>
          </a:p>
        </p:txBody>
      </p:sp>
    </p:spTree>
    <p:extLst>
      <p:ext uri="{BB962C8B-B14F-4D97-AF65-F5344CB8AC3E}">
        <p14:creationId xmlns:p14="http://schemas.microsoft.com/office/powerpoint/2010/main" val="384910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800" dirty="0" smtClean="0">
                <a:latin typeface="Arial" panose="020B0604020202020204" pitchFamily="34" charset="0"/>
                <a:cs typeface="Arial" panose="020B0604020202020204" pitchFamily="34" charset="0"/>
              </a:rPr>
              <a:t>ΣΥΣΚΕΥΑΣΙΑ ΚΑΛΛΥΝΤΙΚΩΝ</a:t>
            </a:r>
            <a:endParaRPr lang="el-GR" sz="28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fontScale="92500" lnSpcReduction="10000"/>
          </a:bodyPr>
          <a:lstStyle/>
          <a:p>
            <a:pPr marL="0" indent="0">
              <a:buNone/>
            </a:pPr>
            <a:r>
              <a:rPr lang="el-GR" sz="2400" b="1" u="sng" dirty="0" smtClean="0">
                <a:latin typeface="Arial" panose="020B0604020202020204" pitchFamily="34" charset="0"/>
                <a:cs typeface="Arial" panose="020B0604020202020204" pitchFamily="34" charset="0"/>
              </a:rPr>
              <a:t>Απαιτήσεις για συσκευασίες που </a:t>
            </a:r>
            <a:r>
              <a:rPr lang="el-GR" sz="2400" b="1" u="sng" dirty="0" err="1" smtClean="0">
                <a:latin typeface="Arial" panose="020B0604020202020204" pitchFamily="34" charset="0"/>
                <a:cs typeface="Arial" panose="020B0604020202020204" pitchFamily="34" charset="0"/>
              </a:rPr>
              <a:t>επαναγεμίζονται</a:t>
            </a:r>
            <a:r>
              <a:rPr lang="el-GR" sz="2400" b="1" u="sng" dirty="0" smtClean="0">
                <a:latin typeface="Arial" panose="020B0604020202020204" pitchFamily="34" charset="0"/>
                <a:cs typeface="Arial" panose="020B0604020202020204" pitchFamily="34" charset="0"/>
              </a:rPr>
              <a:t> στο κατάστημα</a:t>
            </a:r>
          </a:p>
          <a:p>
            <a:pPr marL="0" indent="0">
              <a:buNone/>
            </a:pPr>
            <a:endParaRPr lang="el-GR" sz="2400" b="1" u="sng" dirty="0" smtClean="0">
              <a:latin typeface="Arial" panose="020B0604020202020204" pitchFamily="34" charset="0"/>
              <a:cs typeface="Arial" panose="020B0604020202020204" pitchFamily="34" charset="0"/>
            </a:endParaRPr>
          </a:p>
          <a:p>
            <a:r>
              <a:rPr lang="el-GR" sz="2400" dirty="0" smtClean="0">
                <a:latin typeface="Arial" panose="020B0604020202020204" pitchFamily="34" charset="0"/>
                <a:cs typeface="Arial" panose="020B0604020202020204" pitchFamily="34" charset="0"/>
              </a:rPr>
              <a:t>Η </a:t>
            </a:r>
            <a:r>
              <a:rPr lang="el-GR" sz="2400" dirty="0">
                <a:latin typeface="Arial" panose="020B0604020202020204" pitchFamily="34" charset="0"/>
                <a:cs typeface="Arial" panose="020B0604020202020204" pitchFamily="34" charset="0"/>
              </a:rPr>
              <a:t>διαδικασία </a:t>
            </a:r>
            <a:r>
              <a:rPr lang="el-GR" sz="2400" dirty="0" err="1">
                <a:latin typeface="Arial" panose="020B0604020202020204" pitchFamily="34" charset="0"/>
                <a:cs typeface="Arial" panose="020B0604020202020204" pitchFamily="34" charset="0"/>
              </a:rPr>
              <a:t>επαναπλήρωσης</a:t>
            </a:r>
            <a:r>
              <a:rPr lang="el-GR" sz="2400" dirty="0">
                <a:latin typeface="Arial" panose="020B0604020202020204" pitchFamily="34" charset="0"/>
                <a:cs typeface="Arial" panose="020B0604020202020204" pitchFamily="34" charset="0"/>
              </a:rPr>
              <a:t> των καλλυντικών στο κατάστημα είναι μια παραγωγική διαδικασία που θα πρέπει να έχει όλες τις σχετικές άδειες και να τηρεί τις προϋποθέσεις. </a:t>
            </a:r>
            <a:endParaRPr lang="el-GR" sz="2400" dirty="0" smtClean="0">
              <a:latin typeface="Arial" panose="020B0604020202020204" pitchFamily="34" charset="0"/>
              <a:cs typeface="Arial" panose="020B0604020202020204" pitchFamily="34" charset="0"/>
            </a:endParaRPr>
          </a:p>
          <a:p>
            <a:r>
              <a:rPr lang="el-GR" sz="2400" dirty="0" smtClean="0">
                <a:latin typeface="Arial" panose="020B0604020202020204" pitchFamily="34" charset="0"/>
                <a:cs typeface="Arial" panose="020B0604020202020204" pitchFamily="34" charset="0"/>
              </a:rPr>
              <a:t>Τα </a:t>
            </a:r>
            <a:r>
              <a:rPr lang="el-GR" sz="2400" dirty="0">
                <a:latin typeface="Arial" panose="020B0604020202020204" pitchFamily="34" charset="0"/>
                <a:cs typeface="Arial" panose="020B0604020202020204" pitchFamily="34" charset="0"/>
              </a:rPr>
              <a:t>καλλυντικά προϊόντα που ξαναγεμίζονται στο κατάστημα και πωλούνται σε καταναλωτές πρέπει να συμμορφώνονται πλήρως με τον Κανονισμό για τα Καλλυντικά της Ε.Ε. </a:t>
            </a:r>
          </a:p>
          <a:p>
            <a:r>
              <a:rPr lang="el-GR" sz="2400" dirty="0">
                <a:latin typeface="Arial" panose="020B0604020202020204" pitchFamily="34" charset="0"/>
                <a:cs typeface="Arial" panose="020B0604020202020204" pitchFamily="34" charset="0"/>
              </a:rPr>
              <a:t>Η </a:t>
            </a:r>
            <a:r>
              <a:rPr lang="el-GR" sz="2400" dirty="0" err="1">
                <a:latin typeface="Arial" panose="020B0604020202020204" pitchFamily="34" charset="0"/>
                <a:cs typeface="Arial" panose="020B0604020202020204" pitchFamily="34" charset="0"/>
              </a:rPr>
              <a:t>επαναπλήρωση</a:t>
            </a:r>
            <a:r>
              <a:rPr lang="el-GR" sz="2400" dirty="0">
                <a:latin typeface="Arial" panose="020B0604020202020204" pitchFamily="34" charset="0"/>
                <a:cs typeface="Arial" panose="020B0604020202020204" pitchFamily="34" charset="0"/>
              </a:rPr>
              <a:t> των συσκευασιών μπορεί να ενέχει μικροβιολογικούς κινδύνους που θα πρέπει να αντιμετωπιστούν ώστε το προϊόν να παραμείνει ασφαλές. </a:t>
            </a:r>
            <a:endParaRPr lang="el-GR" sz="2400" dirty="0" smtClean="0">
              <a:latin typeface="Arial" panose="020B0604020202020204" pitchFamily="34" charset="0"/>
              <a:cs typeface="Arial" panose="020B0604020202020204" pitchFamily="34" charset="0"/>
            </a:endParaRPr>
          </a:p>
          <a:p>
            <a:r>
              <a:rPr lang="el-GR" sz="2400" dirty="0" smtClean="0">
                <a:latin typeface="Arial" panose="020B0604020202020204" pitchFamily="34" charset="0"/>
                <a:cs typeface="Arial" panose="020B0604020202020204" pitchFamily="34" charset="0"/>
              </a:rPr>
              <a:t>Δεν </a:t>
            </a:r>
            <a:r>
              <a:rPr lang="el-GR" sz="2400" dirty="0">
                <a:latin typeface="Arial" panose="020B0604020202020204" pitchFamily="34" charset="0"/>
                <a:cs typeface="Arial" panose="020B0604020202020204" pitchFamily="34" charset="0"/>
              </a:rPr>
              <a:t>υπάρχουν συγκεκριμένα πρότυπα ή καθορισμένες διαδικασίες για την </a:t>
            </a:r>
            <a:r>
              <a:rPr lang="el-GR" sz="2400" dirty="0" err="1">
                <a:latin typeface="Arial" panose="020B0604020202020204" pitchFamily="34" charset="0"/>
                <a:cs typeface="Arial" panose="020B0604020202020204" pitchFamily="34" charset="0"/>
              </a:rPr>
              <a:t>επαναπλήρωση</a:t>
            </a:r>
            <a:r>
              <a:rPr lang="el-GR" sz="2400" dirty="0">
                <a:latin typeface="Arial" panose="020B0604020202020204" pitchFamily="34" charset="0"/>
                <a:cs typeface="Arial" panose="020B0604020202020204" pitchFamily="34" charset="0"/>
              </a:rPr>
              <a:t> προϊόντων. </a:t>
            </a:r>
          </a:p>
        </p:txBody>
      </p:sp>
    </p:spTree>
    <p:extLst>
      <p:ext uri="{BB962C8B-B14F-4D97-AF65-F5344CB8AC3E}">
        <p14:creationId xmlns:p14="http://schemas.microsoft.com/office/powerpoint/2010/main" val="756168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800" dirty="0">
                <a:latin typeface="Arial" panose="020B0604020202020204" pitchFamily="34" charset="0"/>
                <a:cs typeface="Arial" panose="020B0604020202020204" pitchFamily="34" charset="0"/>
              </a:rPr>
              <a:t>ΣΥΣΚΕΥΑΣΙΑ ΚΑΛΛΥΝΤΙΚΩΝ</a:t>
            </a:r>
            <a:endParaRPr lang="el-GR" sz="2800" dirty="0"/>
          </a:p>
        </p:txBody>
      </p:sp>
      <p:sp>
        <p:nvSpPr>
          <p:cNvPr id="3" name="Θέση περιεχομένου 2"/>
          <p:cNvSpPr>
            <a:spLocks noGrp="1"/>
          </p:cNvSpPr>
          <p:nvPr>
            <p:ph idx="1"/>
          </p:nvPr>
        </p:nvSpPr>
        <p:spPr/>
        <p:txBody>
          <a:bodyPr>
            <a:normAutofit fontScale="85000" lnSpcReduction="20000"/>
          </a:bodyPr>
          <a:lstStyle/>
          <a:p>
            <a:pPr marL="0" indent="0">
              <a:buNone/>
            </a:pPr>
            <a:r>
              <a:rPr lang="el-GR" dirty="0" smtClean="0">
                <a:latin typeface="Arial" panose="020B0604020202020204" pitchFamily="34" charset="0"/>
                <a:cs typeface="Arial" panose="020B0604020202020204" pitchFamily="34" charset="0"/>
              </a:rPr>
              <a:t>Ωστόσο, συνιστάται να ληφθούν υπόψη τουλάχιστον τα ακόλουθα σημεία:</a:t>
            </a:r>
          </a:p>
          <a:p>
            <a:pPr marL="0" indent="0">
              <a:buNone/>
            </a:pPr>
            <a:endParaRPr lang="el-GR" dirty="0" smtClean="0">
              <a:latin typeface="Arial" panose="020B0604020202020204" pitchFamily="34" charset="0"/>
              <a:cs typeface="Arial" panose="020B0604020202020204" pitchFamily="34" charset="0"/>
            </a:endParaRPr>
          </a:p>
          <a:p>
            <a:r>
              <a:rPr lang="el-GR" dirty="0" smtClean="0">
                <a:latin typeface="Arial" panose="020B0604020202020204" pitchFamily="34" charset="0"/>
                <a:cs typeface="Arial" panose="020B0604020202020204" pitchFamily="34" charset="0"/>
              </a:rPr>
              <a:t>Καθαρισμός </a:t>
            </a:r>
            <a:r>
              <a:rPr lang="el-GR" dirty="0">
                <a:latin typeface="Arial" panose="020B0604020202020204" pitchFamily="34" charset="0"/>
                <a:cs typeface="Arial" panose="020B0604020202020204" pitchFamily="34" charset="0"/>
              </a:rPr>
              <a:t>και απολύμανση: απαιτείται μεγάλη προσοχή και η συμβουλή ενός ειδικού για τον τρόπο καθαρισμού και απολύμανσης των χρησιμοποιημένων συσκευασιών, ώστε να μην παραμένουν υπολείμματα από την προηγούμενη παρτίδα ή υγρασία. </a:t>
            </a:r>
          </a:p>
          <a:p>
            <a:r>
              <a:rPr lang="el-GR" dirty="0">
                <a:latin typeface="Arial" panose="020B0604020202020204" pitchFamily="34" charset="0"/>
                <a:cs typeface="Arial" panose="020B0604020202020204" pitchFamily="34" charset="0"/>
              </a:rPr>
              <a:t>Ορθή Παρασκευαστική Πρακτική (GMP): συνιστάται να ακολουθηθεί καθορισμένη και τεκμηριωμένη διαδικασία </a:t>
            </a:r>
            <a:r>
              <a:rPr lang="el-GR" dirty="0" err="1">
                <a:latin typeface="Arial" panose="020B0604020202020204" pitchFamily="34" charset="0"/>
                <a:cs typeface="Arial" panose="020B0604020202020204" pitchFamily="34" charset="0"/>
              </a:rPr>
              <a:t>επαναπλήρωσης</a:t>
            </a:r>
            <a:r>
              <a:rPr lang="el-GR" dirty="0">
                <a:latin typeface="Arial" panose="020B0604020202020204" pitchFamily="34" charset="0"/>
                <a:cs typeface="Arial" panose="020B0604020202020204" pitchFamily="34" charset="0"/>
              </a:rPr>
              <a:t>, με βάση την ορθή παρασκευαστική πρακτική, για τη διασφάλιση της υγιεινής και της σωστής ποσότητας πλήρωσης.</a:t>
            </a:r>
          </a:p>
          <a:p>
            <a:r>
              <a:rPr lang="el-GR" dirty="0">
                <a:latin typeface="Arial" panose="020B0604020202020204" pitchFamily="34" charset="0"/>
                <a:cs typeface="Arial" panose="020B0604020202020204" pitchFamily="34" charset="0"/>
              </a:rPr>
              <a:t>Η επισήμανση για τα προϊόντα που ξαναγεμίζονται πρέπει να συμμορφώνεται με τις απαιτήσεις επισήμανσης του Κανονισμού για τα Καλλυντικά. Πρέπει να αναγράφεται η ελάχιστη ημερομηνία </a:t>
            </a:r>
            <a:r>
              <a:rPr lang="el-GR" dirty="0" err="1">
                <a:latin typeface="Arial" panose="020B0604020202020204" pitchFamily="34" charset="0"/>
                <a:cs typeface="Arial" panose="020B0604020202020204" pitchFamily="34" charset="0"/>
              </a:rPr>
              <a:t>διατηρησιμότητας</a:t>
            </a:r>
            <a:r>
              <a:rPr lang="el-GR" dirty="0">
                <a:latin typeface="Arial" panose="020B0604020202020204" pitchFamily="34" charset="0"/>
                <a:cs typeface="Arial" panose="020B0604020202020204" pitchFamily="34" charset="0"/>
              </a:rPr>
              <a:t> ή η περίοδος μετά το άνοιγμα (PAO), κατά περίπτωση.</a:t>
            </a:r>
          </a:p>
        </p:txBody>
      </p:sp>
    </p:spTree>
    <p:extLst>
      <p:ext uri="{BB962C8B-B14F-4D97-AF65-F5344CB8AC3E}">
        <p14:creationId xmlns:p14="http://schemas.microsoft.com/office/powerpoint/2010/main" val="1613317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800" dirty="0" smtClean="0">
                <a:latin typeface="Arial" panose="020B0604020202020204" pitchFamily="34" charset="0"/>
                <a:cs typeface="Arial" panose="020B0604020202020204" pitchFamily="34" charset="0"/>
              </a:rPr>
              <a:t>ΕΠΙΣΗΜΑΝΣΗ ΣΥΣΤΑΤΙΚΩΝ</a:t>
            </a:r>
            <a:endParaRPr lang="el-GR" sz="28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fontScale="85000" lnSpcReduction="20000"/>
          </a:bodyPr>
          <a:lstStyle/>
          <a:p>
            <a:pPr marL="0" indent="0">
              <a:buNone/>
            </a:pPr>
            <a:r>
              <a:rPr lang="el-GR" b="1" u="sng" dirty="0" smtClean="0"/>
              <a:t>Πώς επισημαίνεται ο κατάλογος των συστατικών</a:t>
            </a:r>
          </a:p>
          <a:p>
            <a:pPr marL="0" indent="0">
              <a:buNone/>
            </a:pPr>
            <a:endParaRPr lang="el-GR" b="1" u="sng" dirty="0" smtClean="0"/>
          </a:p>
          <a:p>
            <a:r>
              <a:rPr lang="el-GR" dirty="0" smtClean="0"/>
              <a:t>Ένα </a:t>
            </a:r>
            <a:r>
              <a:rPr lang="el-GR" dirty="0"/>
              <a:t>συστατικό σημαίνει οποιαδήποτε ουσία ή μίγμα που χρησιμοποιείται σκόπιμα στο καλλυντικό προϊόν κατά τη διαδικασία παρασκευής του.</a:t>
            </a:r>
          </a:p>
          <a:p>
            <a:r>
              <a:rPr lang="el-GR" dirty="0"/>
              <a:t>Ο κατάλογος των συστατικών καθορίζεται κατά φθίνουσα σειρά βάρους των συστατικών τη στιγμή που προστίθενται στο καλλυντικό προϊόν. </a:t>
            </a:r>
            <a:endParaRPr lang="el-GR" dirty="0" smtClean="0"/>
          </a:p>
          <a:p>
            <a:r>
              <a:rPr lang="el-GR" dirty="0" smtClean="0"/>
              <a:t>Ο </a:t>
            </a:r>
            <a:r>
              <a:rPr lang="el-GR" dirty="0"/>
              <a:t>κατάλογος συστατικών θα πρέπει να ξεκινά με τη λέξη «συστατικά» και στη συνέχεια να ακολουθούν τα συστατικά σε φθίνουσα σειρά βάρους</a:t>
            </a:r>
            <a:r>
              <a:rPr lang="el-GR" dirty="0" smtClean="0"/>
              <a:t>.</a:t>
            </a:r>
          </a:p>
          <a:p>
            <a:r>
              <a:rPr lang="el-GR" dirty="0" smtClean="0"/>
              <a:t> </a:t>
            </a:r>
            <a:r>
              <a:rPr lang="el-GR" dirty="0"/>
              <a:t>Τα συστατικά σε περιεκτικότητα μικρότερη του 1%, μπορούν να καταχωρηθούν σε οποιαδήποτε σειρά μετά από αυτά του 1% ή περισσότερο. </a:t>
            </a:r>
            <a:endParaRPr lang="el-GR" dirty="0" smtClean="0"/>
          </a:p>
          <a:p>
            <a:r>
              <a:rPr lang="el-GR" dirty="0" smtClean="0"/>
              <a:t>Οι </a:t>
            </a:r>
            <a:r>
              <a:rPr lang="el-GR" dirty="0"/>
              <a:t>χρωστικές ουσίες, εκτός από τις χρωστικές που προορίζονται για βαφή μαλλιών, μπορούν να καταχωρηθούν σε οποιαδήποτε σειρά μετά από τα άλλα συστατικά, με την ονομασία τους </a:t>
            </a:r>
            <a:r>
              <a:rPr lang="el-GR" dirty="0" err="1"/>
              <a:t>Colour</a:t>
            </a:r>
            <a:r>
              <a:rPr lang="el-GR" dirty="0"/>
              <a:t> </a:t>
            </a:r>
            <a:r>
              <a:rPr lang="el-GR" dirty="0" err="1"/>
              <a:t>Index</a:t>
            </a:r>
            <a:r>
              <a:rPr lang="el-GR" dirty="0"/>
              <a:t> (CI).</a:t>
            </a:r>
          </a:p>
        </p:txBody>
      </p:sp>
    </p:spTree>
    <p:extLst>
      <p:ext uri="{BB962C8B-B14F-4D97-AF65-F5344CB8AC3E}">
        <p14:creationId xmlns:p14="http://schemas.microsoft.com/office/powerpoint/2010/main" val="1781090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800" dirty="0">
                <a:latin typeface="Arial" panose="020B0604020202020204" pitchFamily="34" charset="0"/>
                <a:cs typeface="Arial" panose="020B0604020202020204" pitchFamily="34" charset="0"/>
              </a:rPr>
              <a:t>ΕΠΙΣΗΜΑΝΣΗ ΣΥΣΤΑΤΙΚΩΝ</a:t>
            </a:r>
            <a:endParaRPr lang="el-GR" sz="2800" dirty="0"/>
          </a:p>
        </p:txBody>
      </p:sp>
      <p:sp>
        <p:nvSpPr>
          <p:cNvPr id="3" name="Θέση περιεχομένου 2"/>
          <p:cNvSpPr>
            <a:spLocks noGrp="1"/>
          </p:cNvSpPr>
          <p:nvPr>
            <p:ph idx="1"/>
          </p:nvPr>
        </p:nvSpPr>
        <p:spPr/>
        <p:txBody>
          <a:bodyPr>
            <a:normAutofit/>
          </a:bodyPr>
          <a:lstStyle/>
          <a:p>
            <a:r>
              <a:rPr lang="el-GR" sz="2400" dirty="0">
                <a:latin typeface="Arial" panose="020B0604020202020204" pitchFamily="34" charset="0"/>
                <a:cs typeface="Arial" panose="020B0604020202020204" pitchFamily="34" charset="0"/>
              </a:rPr>
              <a:t>Η επισήμανση των συστατικών των καλλυντικών βοηθά τους καταναλωτές να επιλέγουν ενημερωμένοι τα σωστά προϊόντα, ειδικά εάν έχουν διαγνωσμένη αλλεργία σε ένα συγκεκριμένο συστατικό. </a:t>
            </a:r>
            <a:endParaRPr lang="el-GR" sz="2400" dirty="0" smtClean="0">
              <a:latin typeface="Arial" panose="020B0604020202020204" pitchFamily="34" charset="0"/>
              <a:cs typeface="Arial" panose="020B0604020202020204" pitchFamily="34" charset="0"/>
            </a:endParaRPr>
          </a:p>
          <a:p>
            <a:r>
              <a:rPr lang="el-GR" sz="2400" dirty="0" smtClean="0">
                <a:latin typeface="Arial" panose="020B0604020202020204" pitchFamily="34" charset="0"/>
                <a:cs typeface="Arial" panose="020B0604020202020204" pitchFamily="34" charset="0"/>
              </a:rPr>
              <a:t>Η </a:t>
            </a:r>
            <a:r>
              <a:rPr lang="el-GR" sz="2400" dirty="0">
                <a:latin typeface="Arial" panose="020B0604020202020204" pitchFamily="34" charset="0"/>
                <a:cs typeface="Arial" panose="020B0604020202020204" pitchFamily="34" charset="0"/>
              </a:rPr>
              <a:t>επισήμανση των αλλεργιογόνων βοηθά επίσης τους δερματολόγους που προσπαθούν να εντοπίσουν την αιτία της αντίδρασης ενός ασθενούς. </a:t>
            </a:r>
            <a:endParaRPr lang="el-GR" sz="2400" dirty="0" smtClean="0">
              <a:latin typeface="Arial" panose="020B0604020202020204" pitchFamily="34" charset="0"/>
              <a:cs typeface="Arial" panose="020B0604020202020204" pitchFamily="34" charset="0"/>
            </a:endParaRPr>
          </a:p>
          <a:p>
            <a:r>
              <a:rPr lang="el-GR" sz="2400" dirty="0" smtClean="0">
                <a:latin typeface="Arial" panose="020B0604020202020204" pitchFamily="34" charset="0"/>
                <a:cs typeface="Arial" panose="020B0604020202020204" pitchFamily="34" charset="0"/>
              </a:rPr>
              <a:t>Τα </a:t>
            </a:r>
            <a:r>
              <a:rPr lang="el-GR" sz="2400" dirty="0">
                <a:latin typeface="Arial" panose="020B0604020202020204" pitchFamily="34" charset="0"/>
                <a:cs typeface="Arial" panose="020B0604020202020204" pitchFamily="34" charset="0"/>
              </a:rPr>
              <a:t>αλλεργιογόνα επισημαίνονται όταν ξεπερνούν ένα ορισμένο ποσοστό από όποια πηγή και αν προέρχονται. Για παράδειγμα πολλά αιθέρια έλαια περιέχουν μερικά από τα 26 αλλεργιογόνα αρώματα.</a:t>
            </a:r>
          </a:p>
        </p:txBody>
      </p:sp>
    </p:spTree>
    <p:extLst>
      <p:ext uri="{BB962C8B-B14F-4D97-AF65-F5344CB8AC3E}">
        <p14:creationId xmlns:p14="http://schemas.microsoft.com/office/powerpoint/2010/main" val="335593737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TotalTime>
  <Words>1895</Words>
  <Application>Microsoft Office PowerPoint</Application>
  <PresentationFormat>Ευρεία οθόνη</PresentationFormat>
  <Paragraphs>113</Paragraphs>
  <Slides>22</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22</vt:i4>
      </vt:variant>
    </vt:vector>
  </HeadingPairs>
  <TitlesOfParts>
    <vt:vector size="26" baseType="lpstr">
      <vt:lpstr>Arial</vt:lpstr>
      <vt:lpstr>Calibri</vt:lpstr>
      <vt:lpstr>Calibri Light</vt:lpstr>
      <vt:lpstr>Θέμα του Office</vt:lpstr>
      <vt:lpstr>Παρουσίαση του PowerPoint</vt:lpstr>
      <vt:lpstr>ΣΥΣΤΑΤΙΚΑ ΚΑΛΛΥΝΤΙΚΩΝ</vt:lpstr>
      <vt:lpstr>ΣΥΣΤΑΤΙΚΑ ΚΑΛΛΥΝΤΙΚΩΝ</vt:lpstr>
      <vt:lpstr>ΑΛΛΕΡΓΙΟΓΟΝΑ</vt:lpstr>
      <vt:lpstr>ΚΑΛΛΥΝΤΙΚΑ</vt:lpstr>
      <vt:lpstr>ΣΥΣΚΕΥΑΣΙΑ ΚΑΛΛΥΝΤΙΚΩΝ</vt:lpstr>
      <vt:lpstr>ΣΥΣΚΕΥΑΣΙΑ ΚΑΛΛΥΝΤΙΚΩΝ</vt:lpstr>
      <vt:lpstr>ΕΠΙΣΗΜΑΝΣΗ ΣΥΣΤΑΤΙΚΩΝ</vt:lpstr>
      <vt:lpstr>ΕΠΙΣΗΜΑΝΣΗ ΣΥΣΤΑΤΙΚΩΝ</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HP012022</dc:creator>
  <cp:lastModifiedBy>HP012022</cp:lastModifiedBy>
  <cp:revision>51</cp:revision>
  <dcterms:created xsi:type="dcterms:W3CDTF">2023-03-13T16:58:34Z</dcterms:created>
  <dcterms:modified xsi:type="dcterms:W3CDTF">2023-04-06T16:06:56Z</dcterms:modified>
</cp:coreProperties>
</file>