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3" r:id="rId20"/>
    <p:sldId id="275" r:id="rId21"/>
    <p:sldId id="276" r:id="rId22"/>
    <p:sldId id="277" r:id="rId23"/>
    <p:sldId id="278" r:id="rId24"/>
    <p:sldId id="279" r:id="rId25"/>
    <p:sldId id="280" r:id="rId26"/>
    <p:sldId id="281" r:id="rId2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0" d="100"/>
          <a:sy n="70" d="100"/>
        </p:scale>
        <p:origin x="53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l-G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78856C61-4257-4FFC-8D21-7BC16FA77DEE}" type="datetimeFigureOut">
              <a:rPr lang="el-GR" smtClean="0"/>
              <a:t>19/12/2022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9C28A4E-2D28-4ADF-A3B3-BDD23F12166A}" type="slidenum">
              <a:rPr lang="el-GR" smtClean="0"/>
              <a:t>‹#›</a:t>
            </a:fld>
            <a:endParaRPr lang="el-GR"/>
          </a:p>
        </p:txBody>
      </p:sp>
    </p:spTree>
    <p:extLst>
      <p:ext uri="{BB962C8B-B14F-4D97-AF65-F5344CB8AC3E}">
        <p14:creationId xmlns:p14="http://schemas.microsoft.com/office/powerpoint/2010/main" val="33078226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78856C61-4257-4FFC-8D21-7BC16FA77DEE}" type="datetimeFigureOut">
              <a:rPr lang="el-GR" smtClean="0"/>
              <a:t>19/12/2022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9C28A4E-2D28-4ADF-A3B3-BDD23F12166A}" type="slidenum">
              <a:rPr lang="el-GR" smtClean="0"/>
              <a:t>‹#›</a:t>
            </a:fld>
            <a:endParaRPr lang="el-GR"/>
          </a:p>
        </p:txBody>
      </p:sp>
    </p:spTree>
    <p:extLst>
      <p:ext uri="{BB962C8B-B14F-4D97-AF65-F5344CB8AC3E}">
        <p14:creationId xmlns:p14="http://schemas.microsoft.com/office/powerpoint/2010/main" val="2689188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78856C61-4257-4FFC-8D21-7BC16FA77DEE}" type="datetimeFigureOut">
              <a:rPr lang="el-GR" smtClean="0"/>
              <a:t>19/12/2022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9C28A4E-2D28-4ADF-A3B3-BDD23F12166A}" type="slidenum">
              <a:rPr lang="el-GR" smtClean="0"/>
              <a:t>‹#›</a:t>
            </a:fld>
            <a:endParaRPr lang="el-GR"/>
          </a:p>
        </p:txBody>
      </p:sp>
    </p:spTree>
    <p:extLst>
      <p:ext uri="{BB962C8B-B14F-4D97-AF65-F5344CB8AC3E}">
        <p14:creationId xmlns:p14="http://schemas.microsoft.com/office/powerpoint/2010/main" val="3962134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78856C61-4257-4FFC-8D21-7BC16FA77DEE}" type="datetimeFigureOut">
              <a:rPr lang="el-GR" smtClean="0"/>
              <a:t>19/12/2022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9C28A4E-2D28-4ADF-A3B3-BDD23F12166A}" type="slidenum">
              <a:rPr lang="el-GR" smtClean="0"/>
              <a:t>‹#›</a:t>
            </a:fld>
            <a:endParaRPr lang="el-GR"/>
          </a:p>
        </p:txBody>
      </p:sp>
    </p:spTree>
    <p:extLst>
      <p:ext uri="{BB962C8B-B14F-4D97-AF65-F5344CB8AC3E}">
        <p14:creationId xmlns:p14="http://schemas.microsoft.com/office/powerpoint/2010/main" val="4187718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l-G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856C61-4257-4FFC-8D21-7BC16FA77DEE}" type="datetimeFigureOut">
              <a:rPr lang="el-GR" smtClean="0"/>
              <a:t>19/12/2022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9C28A4E-2D28-4ADF-A3B3-BDD23F12166A}" type="slidenum">
              <a:rPr lang="el-GR" smtClean="0"/>
              <a:t>‹#›</a:t>
            </a:fld>
            <a:endParaRPr lang="el-GR"/>
          </a:p>
        </p:txBody>
      </p:sp>
    </p:spTree>
    <p:extLst>
      <p:ext uri="{BB962C8B-B14F-4D97-AF65-F5344CB8AC3E}">
        <p14:creationId xmlns:p14="http://schemas.microsoft.com/office/powerpoint/2010/main" val="3376716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78856C61-4257-4FFC-8D21-7BC16FA77DEE}" type="datetimeFigureOut">
              <a:rPr lang="el-GR" smtClean="0"/>
              <a:t>19/12/2022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9C28A4E-2D28-4ADF-A3B3-BDD23F12166A}" type="slidenum">
              <a:rPr lang="el-GR" smtClean="0"/>
              <a:t>‹#›</a:t>
            </a:fld>
            <a:endParaRPr lang="el-GR"/>
          </a:p>
        </p:txBody>
      </p:sp>
    </p:spTree>
    <p:extLst>
      <p:ext uri="{BB962C8B-B14F-4D97-AF65-F5344CB8AC3E}">
        <p14:creationId xmlns:p14="http://schemas.microsoft.com/office/powerpoint/2010/main" val="1365900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l-G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78856C61-4257-4FFC-8D21-7BC16FA77DEE}" type="datetimeFigureOut">
              <a:rPr lang="el-GR" smtClean="0"/>
              <a:t>19/12/2022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D9C28A4E-2D28-4ADF-A3B3-BDD23F12166A}" type="slidenum">
              <a:rPr lang="el-GR" smtClean="0"/>
              <a:t>‹#›</a:t>
            </a:fld>
            <a:endParaRPr lang="el-GR"/>
          </a:p>
        </p:txBody>
      </p:sp>
    </p:spTree>
    <p:extLst>
      <p:ext uri="{BB962C8B-B14F-4D97-AF65-F5344CB8AC3E}">
        <p14:creationId xmlns:p14="http://schemas.microsoft.com/office/powerpoint/2010/main" val="256519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78856C61-4257-4FFC-8D21-7BC16FA77DEE}" type="datetimeFigureOut">
              <a:rPr lang="el-GR" smtClean="0"/>
              <a:t>19/12/2022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D9C28A4E-2D28-4ADF-A3B3-BDD23F12166A}" type="slidenum">
              <a:rPr lang="el-GR" smtClean="0"/>
              <a:t>‹#›</a:t>
            </a:fld>
            <a:endParaRPr lang="el-GR"/>
          </a:p>
        </p:txBody>
      </p:sp>
    </p:spTree>
    <p:extLst>
      <p:ext uri="{BB962C8B-B14F-4D97-AF65-F5344CB8AC3E}">
        <p14:creationId xmlns:p14="http://schemas.microsoft.com/office/powerpoint/2010/main" val="303318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856C61-4257-4FFC-8D21-7BC16FA77DEE}" type="datetimeFigureOut">
              <a:rPr lang="el-GR" smtClean="0"/>
              <a:t>19/12/2022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D9C28A4E-2D28-4ADF-A3B3-BDD23F12166A}" type="slidenum">
              <a:rPr lang="el-GR" smtClean="0"/>
              <a:t>‹#›</a:t>
            </a:fld>
            <a:endParaRPr lang="el-GR"/>
          </a:p>
        </p:txBody>
      </p:sp>
    </p:spTree>
    <p:extLst>
      <p:ext uri="{BB962C8B-B14F-4D97-AF65-F5344CB8AC3E}">
        <p14:creationId xmlns:p14="http://schemas.microsoft.com/office/powerpoint/2010/main" val="97986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l-G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856C61-4257-4FFC-8D21-7BC16FA77DEE}" type="datetimeFigureOut">
              <a:rPr lang="el-GR" smtClean="0"/>
              <a:t>19/12/2022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9C28A4E-2D28-4ADF-A3B3-BDD23F12166A}" type="slidenum">
              <a:rPr lang="el-GR" smtClean="0"/>
              <a:t>‹#›</a:t>
            </a:fld>
            <a:endParaRPr lang="el-GR"/>
          </a:p>
        </p:txBody>
      </p:sp>
    </p:spTree>
    <p:extLst>
      <p:ext uri="{BB962C8B-B14F-4D97-AF65-F5344CB8AC3E}">
        <p14:creationId xmlns:p14="http://schemas.microsoft.com/office/powerpoint/2010/main" val="653106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l-G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856C61-4257-4FFC-8D21-7BC16FA77DEE}" type="datetimeFigureOut">
              <a:rPr lang="el-GR" smtClean="0"/>
              <a:t>19/12/2022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9C28A4E-2D28-4ADF-A3B3-BDD23F12166A}" type="slidenum">
              <a:rPr lang="el-GR" smtClean="0"/>
              <a:t>‹#›</a:t>
            </a:fld>
            <a:endParaRPr lang="el-GR"/>
          </a:p>
        </p:txBody>
      </p:sp>
    </p:spTree>
    <p:extLst>
      <p:ext uri="{BB962C8B-B14F-4D97-AF65-F5344CB8AC3E}">
        <p14:creationId xmlns:p14="http://schemas.microsoft.com/office/powerpoint/2010/main" val="2039894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856C61-4257-4FFC-8D21-7BC16FA77DEE}" type="datetimeFigureOut">
              <a:rPr lang="el-GR" smtClean="0"/>
              <a:t>19/12/2022</a:t>
            </a:fld>
            <a:endParaRPr lang="el-G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C28A4E-2D28-4ADF-A3B3-BDD23F12166A}" type="slidenum">
              <a:rPr lang="el-GR" smtClean="0"/>
              <a:t>‹#›</a:t>
            </a:fld>
            <a:endParaRPr lang="el-GR"/>
          </a:p>
        </p:txBody>
      </p:sp>
    </p:spTree>
    <p:extLst>
      <p:ext uri="{BB962C8B-B14F-4D97-AF65-F5344CB8AC3E}">
        <p14:creationId xmlns:p14="http://schemas.microsoft.com/office/powerpoint/2010/main" val="13842177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ofarmakopoiosmou.gr/gynaika/eyaisthiti-periohi/antimykitiaki-prostasia/lactotune-vaginal-prolipsi-kai-anakoyfisi"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onmed.gr/tag/previotika" TargetMode="External"/><Relationship Id="rId2" Type="http://schemas.openxmlformats.org/officeDocument/2006/relationships/hyperlink" Target="https://www.onmed.gr/tag/mayrh-sokolata" TargetMode="External"/><Relationship Id="rId1" Type="http://schemas.openxmlformats.org/officeDocument/2006/relationships/slideLayout" Target="../slideLayouts/slideLayout2.xml"/><Relationship Id="rId4" Type="http://schemas.openxmlformats.org/officeDocument/2006/relationships/hyperlink" Target="https://www.onmed.gr/tag/arakas"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www.onmed.gr/tag/eleytheres-rizes"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onmed.gr/tag/kefir" TargetMode="External"/><Relationship Id="rId2" Type="http://schemas.openxmlformats.org/officeDocument/2006/relationships/hyperlink" Target="https://www.onmed.gr/tag/elies"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onmed.gr/tag/pikles"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onmed.gr/tag/tyria"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kbakopoulos.com/proviotika-sti-diatrofi/"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l.wikipedia.org/w/index.php?title=%CE%9A%CF%8C%CE%BA%CF%85%CE%B3%CE%B3%CE%B1%CF%82&amp;action=edit&amp;redlink=1" TargetMode="External"/><Relationship Id="rId2" Type="http://schemas.openxmlformats.org/officeDocument/2006/relationships/hyperlink" Target="https://el.wikipedia.org/w/index.php?title=%CE%97%CE%B2%CE%B9%CE%BA%CE%AE_%CF%83%CF%8D%CE%BC%CF%86%CF%85%CF%83%CE%B7&amp;action=edit&amp;redlink=1" TargetMode="External"/><Relationship Id="rId1" Type="http://schemas.openxmlformats.org/officeDocument/2006/relationships/slideLayout" Target="../slideLayouts/slideLayout2.xml"/><Relationship Id="rId4" Type="http://schemas.openxmlformats.org/officeDocument/2006/relationships/hyperlink" Target="https://el.wikipedia.org/wiki/%CE%A6%CF%8D%CE%BB%CE%B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b="1" u="sng" dirty="0" smtClean="0">
                <a:solidFill>
                  <a:srgbClr val="FF0000"/>
                </a:solidFill>
              </a:rPr>
              <a:t>Υγιεινή - Μικροβιολογία</a:t>
            </a:r>
            <a:endParaRPr lang="el-GR" dirty="0"/>
          </a:p>
        </p:txBody>
      </p:sp>
      <p:sp>
        <p:nvSpPr>
          <p:cNvPr id="3" name="Subtitle 2"/>
          <p:cNvSpPr>
            <a:spLocks noGrp="1"/>
          </p:cNvSpPr>
          <p:nvPr>
            <p:ph type="subTitle" idx="1"/>
          </p:nvPr>
        </p:nvSpPr>
        <p:spPr/>
        <p:txBody>
          <a:bodyPr/>
          <a:lstStyle/>
          <a:p>
            <a:r>
              <a:rPr lang="el-GR" sz="3600" b="1" dirty="0" smtClean="0">
                <a:solidFill>
                  <a:srgbClr val="0070C0"/>
                </a:solidFill>
              </a:rPr>
              <a:t>Μάθημα 10</a:t>
            </a:r>
            <a:r>
              <a:rPr lang="el-GR" sz="3600" b="1" baseline="30000" dirty="0" smtClean="0">
                <a:solidFill>
                  <a:srgbClr val="0070C0"/>
                </a:solidFill>
              </a:rPr>
              <a:t>ο</a:t>
            </a:r>
            <a:r>
              <a:rPr lang="el-GR" sz="3600" b="1" dirty="0" smtClean="0">
                <a:solidFill>
                  <a:srgbClr val="0070C0"/>
                </a:solidFill>
              </a:rPr>
              <a:t> </a:t>
            </a:r>
          </a:p>
          <a:p>
            <a:endParaRPr lang="el-GR" dirty="0"/>
          </a:p>
        </p:txBody>
      </p:sp>
    </p:spTree>
    <p:extLst>
      <p:ext uri="{BB962C8B-B14F-4D97-AF65-F5344CB8AC3E}">
        <p14:creationId xmlns:p14="http://schemas.microsoft.com/office/powerpoint/2010/main" val="21190347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ΦΥΣΙΟΛΟΓΙΚΗ ΧΛΩΡΙΔΑ ΟΦΘΑΛΜΩΝ</a:t>
            </a:r>
            <a:endParaRPr lang="el-GR" dirty="0"/>
          </a:p>
        </p:txBody>
      </p:sp>
      <p:sp>
        <p:nvSpPr>
          <p:cNvPr id="3" name="Content Placeholder 2"/>
          <p:cNvSpPr>
            <a:spLocks noGrp="1"/>
          </p:cNvSpPr>
          <p:nvPr>
            <p:ph idx="1"/>
          </p:nvPr>
        </p:nvSpPr>
        <p:spPr/>
        <p:txBody>
          <a:bodyPr/>
          <a:lstStyle/>
          <a:p>
            <a:r>
              <a:rPr lang="el-GR" dirty="0"/>
              <a:t>Στο βλεφαρικό σάκο βρίσκονται ο επιδερμικός Σταφυλόκοκκος και τα </a:t>
            </a:r>
            <a:r>
              <a:rPr lang="el-GR" dirty="0" smtClean="0"/>
              <a:t>κορυνοβακτηρίδια</a:t>
            </a:r>
            <a:r>
              <a:rPr lang="el-GR" dirty="0"/>
              <a:t>.</a:t>
            </a:r>
          </a:p>
          <a:p>
            <a:r>
              <a:rPr lang="el-GR" dirty="0"/>
              <a:t>Στον επιπεφυκότα τα μικρόβια δεν επιζούν, γιατί καταστρέφονται από τη </a:t>
            </a:r>
            <a:r>
              <a:rPr lang="el-GR" dirty="0" smtClean="0"/>
              <a:t>λυσοζύμη </a:t>
            </a:r>
            <a:r>
              <a:rPr lang="el-GR" dirty="0"/>
              <a:t>των δακρύων και τη συνεχή έκπλυσή τους από το δάκρυ.</a:t>
            </a:r>
          </a:p>
        </p:txBody>
      </p:sp>
    </p:spTree>
    <p:extLst>
      <p:ext uri="{BB962C8B-B14F-4D97-AF65-F5344CB8AC3E}">
        <p14:creationId xmlns:p14="http://schemas.microsoft.com/office/powerpoint/2010/main" val="33750283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ΦΥΣΙΟΛΟΓΙΚΗ ΧΛΩΡΙΔΑ ΑΦΤΙΩΝ</a:t>
            </a:r>
            <a:endParaRPr lang="el-GR" dirty="0"/>
          </a:p>
        </p:txBody>
      </p:sp>
      <p:sp>
        <p:nvSpPr>
          <p:cNvPr id="3" name="Content Placeholder 2"/>
          <p:cNvSpPr>
            <a:spLocks noGrp="1"/>
          </p:cNvSpPr>
          <p:nvPr>
            <p:ph idx="1"/>
          </p:nvPr>
        </p:nvSpPr>
        <p:spPr/>
        <p:txBody>
          <a:bodyPr/>
          <a:lstStyle/>
          <a:p>
            <a:r>
              <a:rPr lang="el-GR" dirty="0"/>
              <a:t>Ο έξω ακουστικός πόρος </a:t>
            </a:r>
            <a:r>
              <a:rPr lang="el-GR" dirty="0" smtClean="0"/>
              <a:t>έχει τη </a:t>
            </a:r>
            <a:r>
              <a:rPr lang="el-GR" dirty="0"/>
              <a:t>χλωρίδα του δέρματος</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10512" y="2285999"/>
            <a:ext cx="6858000" cy="3776473"/>
          </a:xfrm>
          <a:prstGeom prst="rect">
            <a:avLst/>
          </a:prstGeom>
        </p:spPr>
      </p:pic>
    </p:spTree>
    <p:extLst>
      <p:ext uri="{BB962C8B-B14F-4D97-AF65-F5344CB8AC3E}">
        <p14:creationId xmlns:p14="http://schemas.microsoft.com/office/powerpoint/2010/main" val="36156703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Χλωρίδα του κόλπου και υγιεινή - Κολπίτιδες</a:t>
            </a:r>
            <a:endParaRPr lang="el-GR" dirty="0"/>
          </a:p>
        </p:txBody>
      </p:sp>
      <p:sp>
        <p:nvSpPr>
          <p:cNvPr id="3" name="Content Placeholder 2"/>
          <p:cNvSpPr>
            <a:spLocks noGrp="1"/>
          </p:cNvSpPr>
          <p:nvPr>
            <p:ph idx="1"/>
          </p:nvPr>
        </p:nvSpPr>
        <p:spPr/>
        <p:txBody>
          <a:bodyPr/>
          <a:lstStyle/>
          <a:p>
            <a:r>
              <a:rPr lang="el-GR" b="1" dirty="0"/>
              <a:t>Γιατί παθαίνουμε κολπίτιδες;</a:t>
            </a:r>
          </a:p>
          <a:p>
            <a:r>
              <a:rPr lang="el-GR" dirty="0"/>
              <a:t>Ο φυσιολογικός κόλπος έχει τη δική του φυσιολογική χλωρίδα στην οποία επικρατούν οι γαλακτοβάκιλλοι που τον προστατεύουν και μειώνουν πιθανότητα μόλυνσης.</a:t>
            </a:r>
            <a:br>
              <a:rPr lang="el-GR" dirty="0"/>
            </a:br>
            <a:r>
              <a:rPr lang="el-GR" dirty="0"/>
              <a:t>Έτσι </a:t>
            </a:r>
            <a:r>
              <a:rPr lang="el-GR" b="1" dirty="0"/>
              <a:t>μια οποιαδήποτε διατάραξη της φυσιολογική χλωρίδα του κόλπου, που έχει ως αποτέλεσμα να χάσουν οι γαλακτοβάκιλλοι την αριθμητική υπεροχή τους και να επικρατήσει κάποιος άλλος μικροοργανισμός,</a:t>
            </a:r>
            <a:r>
              <a:rPr lang="el-GR" dirty="0"/>
              <a:t> όπως </a:t>
            </a:r>
            <a:r>
              <a:rPr lang="el-GR" b="1" dirty="0">
                <a:solidFill>
                  <a:srgbClr val="FF0000"/>
                </a:solidFill>
              </a:rPr>
              <a:t>μύκητας, τριχομονάδα ή βακτηρίδια μπορεί να οδηγήσει σε κολπίτιδα.</a:t>
            </a:r>
          </a:p>
          <a:p>
            <a:endParaRPr lang="el-GR" dirty="0"/>
          </a:p>
        </p:txBody>
      </p:sp>
    </p:spTree>
    <p:extLst>
      <p:ext uri="{BB962C8B-B14F-4D97-AF65-F5344CB8AC3E}">
        <p14:creationId xmlns:p14="http://schemas.microsoft.com/office/powerpoint/2010/main" val="25734491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Οι Παράγοντες που διαταράσσουν τη ισορροπία της φυσιολογικής χλωρίδα είναι οι εξής:</a:t>
            </a:r>
            <a:br>
              <a:rPr lang="el-GR" b="1" dirty="0"/>
            </a:br>
            <a:endParaRPr lang="el-GR" dirty="0"/>
          </a:p>
        </p:txBody>
      </p:sp>
      <p:sp>
        <p:nvSpPr>
          <p:cNvPr id="3" name="Content Placeholder 2"/>
          <p:cNvSpPr>
            <a:spLocks noGrp="1"/>
          </p:cNvSpPr>
          <p:nvPr>
            <p:ph idx="1"/>
          </p:nvPr>
        </p:nvSpPr>
        <p:spPr/>
        <p:txBody>
          <a:bodyPr/>
          <a:lstStyle/>
          <a:p>
            <a:r>
              <a:rPr lang="el-GR" dirty="0"/>
              <a:t>τα αντιβιοτικά (φάρμακα), </a:t>
            </a:r>
            <a:endParaRPr lang="el-GR" dirty="0" smtClean="0"/>
          </a:p>
          <a:p>
            <a:r>
              <a:rPr lang="el-GR" dirty="0" smtClean="0"/>
              <a:t>το </a:t>
            </a:r>
            <a:r>
              <a:rPr lang="el-GR" dirty="0"/>
              <a:t>«πεσμένο» ανοσοποιητικό σύστημα, </a:t>
            </a:r>
            <a:endParaRPr lang="el-GR" dirty="0" smtClean="0"/>
          </a:p>
          <a:p>
            <a:r>
              <a:rPr lang="el-GR" dirty="0" smtClean="0"/>
              <a:t>τα </a:t>
            </a:r>
            <a:r>
              <a:rPr lang="el-GR" dirty="0"/>
              <a:t>κολπικά ντους, τα σφιχτά παντελόνια, </a:t>
            </a:r>
            <a:endParaRPr lang="el-GR" dirty="0" smtClean="0"/>
          </a:p>
          <a:p>
            <a:r>
              <a:rPr lang="el-GR" dirty="0" smtClean="0"/>
              <a:t>τα </a:t>
            </a:r>
            <a:r>
              <a:rPr lang="el-GR" dirty="0"/>
              <a:t>ακριλικά εσώρουχα, </a:t>
            </a:r>
            <a:endParaRPr lang="el-GR" dirty="0" smtClean="0"/>
          </a:p>
          <a:p>
            <a:r>
              <a:rPr lang="el-GR" dirty="0" smtClean="0"/>
              <a:t>η </a:t>
            </a:r>
            <a:r>
              <a:rPr lang="el-GR" dirty="0"/>
              <a:t>κακή διατροφή, </a:t>
            </a:r>
            <a:endParaRPr lang="el-GR" dirty="0" smtClean="0"/>
          </a:p>
          <a:p>
            <a:r>
              <a:rPr lang="el-GR" dirty="0" smtClean="0"/>
              <a:t>τα </a:t>
            </a:r>
            <a:r>
              <a:rPr lang="el-GR" dirty="0"/>
              <a:t>κολπικά προϊόντα (πχ </a:t>
            </a:r>
            <a:r>
              <a:rPr lang="el-GR" dirty="0" smtClean="0"/>
              <a:t>λιπαντικά)και </a:t>
            </a:r>
          </a:p>
          <a:p>
            <a:r>
              <a:rPr lang="el-GR" dirty="0" smtClean="0"/>
              <a:t>η </a:t>
            </a:r>
            <a:r>
              <a:rPr lang="el-GR" dirty="0"/>
              <a:t>εγκυμοσύνη.</a:t>
            </a:r>
          </a:p>
        </p:txBody>
      </p:sp>
    </p:spTree>
    <p:extLst>
      <p:ext uri="{BB962C8B-B14F-4D97-AF65-F5344CB8AC3E}">
        <p14:creationId xmlns:p14="http://schemas.microsoft.com/office/powerpoint/2010/main" val="2789103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Κολπίτιδα</a:t>
            </a:r>
            <a:endParaRPr lang="el-GR" dirty="0"/>
          </a:p>
        </p:txBody>
      </p:sp>
      <p:sp>
        <p:nvSpPr>
          <p:cNvPr id="3" name="Content Placeholder 2"/>
          <p:cNvSpPr>
            <a:spLocks noGrp="1"/>
          </p:cNvSpPr>
          <p:nvPr>
            <p:ph idx="1"/>
          </p:nvPr>
        </p:nvSpPr>
        <p:spPr/>
        <p:txBody>
          <a:bodyPr/>
          <a:lstStyle/>
          <a:p>
            <a:r>
              <a:rPr lang="el-GR" b="1" dirty="0"/>
              <a:t>Πώς μπορώ να μάθω αν έχω κολπίτιδα;</a:t>
            </a:r>
          </a:p>
          <a:p>
            <a:r>
              <a:rPr lang="el-GR" dirty="0"/>
              <a:t>Εάν έχετε συμπτώματα κολπίτιδας επισκεφθείτε τον γυναικολόγο σας για να πάρει δείγμα κολπικών εκκρίσεων και κατόπιν καλλιέργειας να επιβεβαιωθεί το είδος του μικροοργανισμού που έχει προκαλέσει την μόλυνση.</a:t>
            </a:r>
          </a:p>
          <a:p>
            <a:r>
              <a:rPr lang="el-GR" b="1" dirty="0"/>
              <a:t>Πώς θεραπεύεται η κολπίτιδα;</a:t>
            </a:r>
          </a:p>
          <a:p>
            <a:r>
              <a:rPr lang="el-GR" dirty="0"/>
              <a:t>Μπορεί να θεραπευτεί είτε με αγωγή από το στόμα (αντιμυκητιασιακά και αντιβιοτικά) συνδυαστικά με κολπικά σκευάσματα με </a:t>
            </a:r>
            <a:r>
              <a:rPr lang="el-GR" dirty="0">
                <a:hlinkClick r:id="rId2"/>
              </a:rPr>
              <a:t>προβιοτικά</a:t>
            </a:r>
            <a:r>
              <a:rPr lang="el-GR" dirty="0"/>
              <a:t> ή με </a:t>
            </a:r>
            <a:r>
              <a:rPr lang="el-GR" dirty="0">
                <a:hlinkClick r:id="rId2"/>
              </a:rPr>
              <a:t>κολπικά υπόθετα</a:t>
            </a:r>
            <a:r>
              <a:rPr lang="el-GR" dirty="0"/>
              <a:t> και ενδοκολπικές κρέμες. Ακολουθήστε της οδηγίες του γιατρού σας.</a:t>
            </a:r>
          </a:p>
          <a:p>
            <a:endParaRPr lang="el-GR" dirty="0"/>
          </a:p>
        </p:txBody>
      </p:sp>
    </p:spTree>
    <p:extLst>
      <p:ext uri="{BB962C8B-B14F-4D97-AF65-F5344CB8AC3E}">
        <p14:creationId xmlns:p14="http://schemas.microsoft.com/office/powerpoint/2010/main" val="15441398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Συμβουλές για πρόληψη:</a:t>
            </a:r>
            <a:br>
              <a:rPr lang="el-GR" b="1" dirty="0"/>
            </a:br>
            <a:endParaRPr lang="el-GR" dirty="0"/>
          </a:p>
        </p:txBody>
      </p:sp>
      <p:sp>
        <p:nvSpPr>
          <p:cNvPr id="3" name="Content Placeholder 2"/>
          <p:cNvSpPr>
            <a:spLocks noGrp="1"/>
          </p:cNvSpPr>
          <p:nvPr>
            <p:ph idx="1"/>
          </p:nvPr>
        </p:nvSpPr>
        <p:spPr>
          <a:xfrm>
            <a:off x="838200" y="1335024"/>
            <a:ext cx="10515600" cy="4841939"/>
          </a:xfrm>
        </p:spPr>
        <p:txBody>
          <a:bodyPr>
            <a:normAutofit/>
          </a:bodyPr>
          <a:lstStyle/>
          <a:p>
            <a:r>
              <a:rPr lang="el-GR" b="1" dirty="0" smtClean="0"/>
              <a:t>Ταμπόν</a:t>
            </a:r>
            <a:endParaRPr lang="el-GR" dirty="0"/>
          </a:p>
          <a:p>
            <a:r>
              <a:rPr lang="el-GR" dirty="0"/>
              <a:t>Είναι γνωστό ότι το ταμπόν, παρόλη την ευκολία που προσφέρει, μπορεί να φανεί βλαβερό για την υγεία &amp; την ισορροπία του κόλπου. Καλό είναι </a:t>
            </a:r>
            <a:r>
              <a:rPr lang="el-GR" dirty="0" smtClean="0"/>
              <a:t>λοιπόν </a:t>
            </a:r>
            <a:r>
              <a:rPr lang="el-GR" b="1" u="sng" dirty="0" smtClean="0">
                <a:solidFill>
                  <a:srgbClr val="FF0000"/>
                </a:solidFill>
              </a:rPr>
              <a:t>να </a:t>
            </a:r>
            <a:r>
              <a:rPr lang="el-GR" b="1" u="sng" dirty="0">
                <a:solidFill>
                  <a:srgbClr val="FF0000"/>
                </a:solidFill>
              </a:rPr>
              <a:t>αποφεύγουμε τη συχνή χρήση ταμπόν, ειδικά αν έχουμε την τάση να εμφανίζουμε συχνά κολπίτιδα.</a:t>
            </a:r>
          </a:p>
          <a:p>
            <a:r>
              <a:rPr lang="el-GR" b="1" dirty="0"/>
              <a:t>Εσώρουχα</a:t>
            </a:r>
            <a:endParaRPr lang="el-GR" dirty="0"/>
          </a:p>
          <a:p>
            <a:r>
              <a:rPr lang="el-GR" dirty="0"/>
              <a:t>Σημαντικό ρόλο στην πρόληψη της κολπίτιδας παίζει το ύφαςμα του εσωρούχου. </a:t>
            </a:r>
            <a:r>
              <a:rPr lang="el-GR" b="1" u="sng" dirty="0">
                <a:solidFill>
                  <a:srgbClr val="FF0000"/>
                </a:solidFill>
              </a:rPr>
              <a:t>Η ιδανική επιλογή είναι τα βαμβακερά εσώρουχα</a:t>
            </a:r>
            <a:r>
              <a:rPr lang="el-GR" dirty="0"/>
              <a:t>, καθώς τα συνθετικά υφάσματα γίνονται εστίες και συμβάλλουν στην ανάπτυξη παθογόνων μικροοργανισμών.</a:t>
            </a:r>
          </a:p>
          <a:p>
            <a:endParaRPr lang="el-GR" dirty="0"/>
          </a:p>
        </p:txBody>
      </p:sp>
    </p:spTree>
    <p:extLst>
      <p:ext uri="{BB962C8B-B14F-4D97-AF65-F5344CB8AC3E}">
        <p14:creationId xmlns:p14="http://schemas.microsoft.com/office/powerpoint/2010/main" val="37179105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15035"/>
          </a:xfrm>
        </p:spPr>
        <p:txBody>
          <a:bodyPr/>
          <a:lstStyle/>
          <a:p>
            <a:endParaRPr lang="el-GR" dirty="0"/>
          </a:p>
        </p:txBody>
      </p:sp>
      <p:sp>
        <p:nvSpPr>
          <p:cNvPr id="3" name="Content Placeholder 2"/>
          <p:cNvSpPr>
            <a:spLocks noGrp="1"/>
          </p:cNvSpPr>
          <p:nvPr>
            <p:ph idx="1"/>
          </p:nvPr>
        </p:nvSpPr>
        <p:spPr>
          <a:xfrm>
            <a:off x="838200" y="1435608"/>
            <a:ext cx="10515600" cy="4741355"/>
          </a:xfrm>
        </p:spPr>
        <p:txBody>
          <a:bodyPr>
            <a:normAutofit fontScale="77500" lnSpcReduction="20000"/>
          </a:bodyPr>
          <a:lstStyle/>
          <a:p>
            <a:r>
              <a:rPr lang="el-GR" b="1" dirty="0"/>
              <a:t>Προφυλακτικό</a:t>
            </a:r>
            <a:endParaRPr lang="el-GR" dirty="0"/>
          </a:p>
          <a:p>
            <a:r>
              <a:rPr lang="el-GR" dirty="0"/>
              <a:t>Είναι ζωτικής σημασίας να χρησιμοποιείτε προφυλακτικό από λάτεξ με ένα νέο σύντροφο. Ανεξάρτητα από τη μετάδοση δερματικών και αφροδίσιων νοσημάτων, με τη χρήση προφυλακτικού εμποδίζετε και την επαφή με μικρόβια, που μπορεί να φέρει ο παρτενέρ σας, τα οποία ενδέχεται να οδηγήσουν σε μία νέα έξαρση κολπίτιδας.</a:t>
            </a:r>
          </a:p>
          <a:p>
            <a:r>
              <a:rPr lang="el-GR" b="1" dirty="0"/>
              <a:t>Στενά ρούχα &amp; εσώρουχα</a:t>
            </a:r>
            <a:endParaRPr lang="el-GR" dirty="0"/>
          </a:p>
          <a:p>
            <a:r>
              <a:rPr lang="el-GR" dirty="0"/>
              <a:t>Η περιοχή του κόλπου πρέπει να έχει τη δυνατότητα να «αναπνεύσει». Όταν φοράμε στενά ρούχα &amp; εσώρουχα, δημιουργούμε τις συνθήκες, που ερεθίζουν την περιοχή και ευνοούν την ανάπτυξη παθογόνων μικροοργανισμών. Η θερμότητα και η υγρασία είναι κακές συνθήκες που ευνοούν την ανάπτυξη της κολπίτιδας.</a:t>
            </a:r>
          </a:p>
          <a:p>
            <a:r>
              <a:rPr lang="el-GR" b="1" dirty="0"/>
              <a:t>Το καλοκαίρι…</a:t>
            </a:r>
            <a:endParaRPr lang="el-GR" dirty="0"/>
          </a:p>
          <a:p>
            <a:r>
              <a:rPr lang="el-GR" dirty="0"/>
              <a:t>…οι συνθήκες ευνοούν την ανάπτυξη κολπικών λοιμώξεων. Η υγρασία &amp; η ζέστη συμβάλλουν στην ανάπτυξη μυκήτων και την εξάπλωσή τους στον κόλπο. Για αυτό το λόγο </a:t>
            </a:r>
            <a:r>
              <a:rPr lang="el-GR" b="1" u="sng" dirty="0">
                <a:solidFill>
                  <a:srgbClr val="FF0000"/>
                </a:solidFill>
              </a:rPr>
              <a:t>πρέπει να χρησιμοποιούμε πάντα πετσέτα, όταν καθόμαστε στην άμμο, </a:t>
            </a:r>
            <a:r>
              <a:rPr lang="el-GR" dirty="0"/>
              <a:t>Χρησιμοποιείτε προληπτικά σκευάσματα με προβιοτικά στον κόλπο εάν παίρνετε αντιβίωση για μεγάλο διάστημα. Παράλληλα, </a:t>
            </a:r>
            <a:r>
              <a:rPr lang="el-GR" b="1" u="sng" dirty="0">
                <a:solidFill>
                  <a:srgbClr val="FF0000"/>
                </a:solidFill>
              </a:rPr>
              <a:t>πρέπει να αποφεύγουμε να μένουμε με το βρεγμένο μαγιό.</a:t>
            </a:r>
          </a:p>
          <a:p>
            <a:endParaRPr lang="el-GR" dirty="0"/>
          </a:p>
        </p:txBody>
      </p:sp>
    </p:spTree>
    <p:extLst>
      <p:ext uri="{BB962C8B-B14F-4D97-AF65-F5344CB8AC3E}">
        <p14:creationId xmlns:p14="http://schemas.microsoft.com/office/powerpoint/2010/main" val="34774415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87603"/>
          </a:xfrm>
        </p:spPr>
        <p:txBody>
          <a:bodyPr/>
          <a:lstStyle/>
          <a:p>
            <a:endParaRPr lang="el-GR" dirty="0"/>
          </a:p>
        </p:txBody>
      </p:sp>
      <p:sp>
        <p:nvSpPr>
          <p:cNvPr id="3" name="Content Placeholder 2"/>
          <p:cNvSpPr>
            <a:spLocks noGrp="1"/>
          </p:cNvSpPr>
          <p:nvPr>
            <p:ph idx="1"/>
          </p:nvPr>
        </p:nvSpPr>
        <p:spPr>
          <a:xfrm>
            <a:off x="838200" y="1371600"/>
            <a:ext cx="10515600" cy="4805363"/>
          </a:xfrm>
        </p:spPr>
        <p:txBody>
          <a:bodyPr>
            <a:normAutofit fontScale="85000" lnSpcReduction="20000"/>
          </a:bodyPr>
          <a:lstStyle/>
          <a:p>
            <a:r>
              <a:rPr lang="el-GR" b="1" dirty="0"/>
              <a:t>Πλύσιμο</a:t>
            </a:r>
            <a:endParaRPr lang="el-GR" dirty="0"/>
          </a:p>
          <a:p>
            <a:r>
              <a:rPr lang="el-GR" dirty="0"/>
              <a:t>Καλό είναι να πλένουμε τον κόλπο εξωτερικά με προϊόντα, που είναι σχεδιασμένα για την ευαίσθητη περιοχή και σέβονται τη χλωρίδα του κόλπου. Το πράσινο σαπούνι δεν ενδείκνυται για το πλύσιμο του κόλπου, καθώς έχουν αλκαλικό pH και συχνά οδηγούν σε ξηρότητα, δυσάρεστη αίσθηση &amp; λοιμώξεις. Καλό είναι να αποφεύγεται η χρήση σφουγγαριών και ειδικών γαντιών, καθώς συχνά είναι φορείς μικροοργανισμών.</a:t>
            </a:r>
          </a:p>
          <a:p>
            <a:r>
              <a:rPr lang="el-GR" b="1" dirty="0"/>
              <a:t>Πριν και μετά το σεξ</a:t>
            </a:r>
            <a:r>
              <a:rPr lang="el-GR" dirty="0"/>
              <a:t/>
            </a:r>
            <a:br>
              <a:rPr lang="el-GR" dirty="0"/>
            </a:br>
            <a:r>
              <a:rPr lang="el-GR" dirty="0"/>
              <a:t/>
            </a:r>
            <a:br>
              <a:rPr lang="el-GR" dirty="0"/>
            </a:br>
            <a:r>
              <a:rPr lang="el-GR" dirty="0"/>
              <a:t>Κατά τη διάρκεια του σεξ μικρόβια ενδέχεται να μεταφέρονται στον κόλπο &amp; την ουρήθρα. </a:t>
            </a:r>
            <a:r>
              <a:rPr lang="el-GR" b="1" u="sng" dirty="0">
                <a:solidFill>
                  <a:srgbClr val="FF0000"/>
                </a:solidFill>
              </a:rPr>
              <a:t>Είναι σημαντική λοιπόν, η ούρηση πριν και μετά το σεξ, ώστε να αποβάλλονται όσο το δυνατό περισσότερο αυτά τα μικρόβια.</a:t>
            </a:r>
            <a:br>
              <a:rPr lang="el-GR" b="1" u="sng" dirty="0">
                <a:solidFill>
                  <a:srgbClr val="FF0000"/>
                </a:solidFill>
              </a:rPr>
            </a:br>
            <a:r>
              <a:rPr lang="el-GR" b="1" u="sng" dirty="0">
                <a:solidFill>
                  <a:srgbClr val="FF0000"/>
                </a:solidFill>
              </a:rPr>
              <a:t/>
            </a:r>
            <a:br>
              <a:rPr lang="el-GR" b="1" u="sng" dirty="0">
                <a:solidFill>
                  <a:srgbClr val="FF0000"/>
                </a:solidFill>
              </a:rPr>
            </a:br>
            <a:r>
              <a:rPr lang="el-GR" b="1" dirty="0"/>
              <a:t>Επίσκεψη στο γυναικολόγο</a:t>
            </a:r>
            <a:r>
              <a:rPr lang="el-GR" dirty="0"/>
              <a:t/>
            </a:r>
            <a:br>
              <a:rPr lang="el-GR" dirty="0"/>
            </a:br>
            <a:r>
              <a:rPr lang="el-GR" dirty="0"/>
              <a:t/>
            </a:r>
            <a:br>
              <a:rPr lang="el-GR" dirty="0"/>
            </a:br>
            <a:r>
              <a:rPr lang="el-GR" b="1" u="sng" dirty="0">
                <a:solidFill>
                  <a:srgbClr val="FF0000"/>
                </a:solidFill>
              </a:rPr>
              <a:t>Είναι σημαντικό να επισκεπτόμαστε συχνά το γυναικολόγο μας </a:t>
            </a:r>
            <a:r>
              <a:rPr lang="el-GR" dirty="0"/>
              <a:t>, ώστε να μας αξιολογεί &amp; να μας συμβουλεύει.</a:t>
            </a:r>
          </a:p>
        </p:txBody>
      </p:sp>
    </p:spTree>
    <p:extLst>
      <p:ext uri="{BB962C8B-B14F-4D97-AF65-F5344CB8AC3E}">
        <p14:creationId xmlns:p14="http://schemas.microsoft.com/office/powerpoint/2010/main" val="38971944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Προβιοτικά - Ορισμός</a:t>
            </a:r>
            <a:endParaRPr lang="el-GR" dirty="0"/>
          </a:p>
        </p:txBody>
      </p:sp>
      <p:sp>
        <p:nvSpPr>
          <p:cNvPr id="3" name="Content Placeholder 2"/>
          <p:cNvSpPr>
            <a:spLocks noGrp="1"/>
          </p:cNvSpPr>
          <p:nvPr>
            <p:ph idx="1"/>
          </p:nvPr>
        </p:nvSpPr>
        <p:spPr/>
        <p:txBody>
          <a:bodyPr/>
          <a:lstStyle/>
          <a:p>
            <a:r>
              <a:rPr lang="el-GR" b="1" dirty="0"/>
              <a:t>Τι είναι </a:t>
            </a:r>
            <a:r>
              <a:rPr lang="el-GR" b="1" dirty="0" smtClean="0"/>
              <a:t>τα </a:t>
            </a:r>
            <a:r>
              <a:rPr lang="el-GR" b="1" dirty="0"/>
              <a:t>προβιοτικά;</a:t>
            </a:r>
          </a:p>
          <a:p>
            <a:r>
              <a:rPr lang="el-GR" b="1" u="sng" dirty="0">
                <a:solidFill>
                  <a:srgbClr val="FF0000"/>
                </a:solidFill>
              </a:rPr>
              <a:t>Τα προβιοτικά είναι ζωντανοί μικροοργανισμοί που περιέχονται σε ζυμωμένα τρόφιμα ή σε διατροφικά συμπληρώματα.</a:t>
            </a:r>
            <a:br>
              <a:rPr lang="el-GR" b="1" u="sng" dirty="0">
                <a:solidFill>
                  <a:srgbClr val="FF0000"/>
                </a:solidFill>
              </a:rPr>
            </a:br>
            <a:r>
              <a:rPr lang="el-GR" dirty="0"/>
              <a:t>Παρακάτω βρίσκονται μερικές από τις καλύτερες πηγές φυσικών προβιοτικών που μπορείτε να προσλάβετε για να διαφυλάξετε τη λειτουργία του έντερου σας.</a:t>
            </a:r>
          </a:p>
          <a:p>
            <a:endParaRPr lang="el-GR" dirty="0"/>
          </a:p>
        </p:txBody>
      </p:sp>
    </p:spTree>
    <p:extLst>
      <p:ext uri="{BB962C8B-B14F-4D97-AF65-F5344CB8AC3E}">
        <p14:creationId xmlns:p14="http://schemas.microsoft.com/office/powerpoint/2010/main" val="33998924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Τροφές πλούσιες σε προβιοτικά</a:t>
            </a:r>
            <a:endParaRPr lang="el-GR" dirty="0"/>
          </a:p>
        </p:txBody>
      </p:sp>
      <p:sp>
        <p:nvSpPr>
          <p:cNvPr id="3" name="Content Placeholder 2"/>
          <p:cNvSpPr>
            <a:spLocks noGrp="1"/>
          </p:cNvSpPr>
          <p:nvPr>
            <p:ph idx="1"/>
          </p:nvPr>
        </p:nvSpPr>
        <p:spPr/>
        <p:txBody>
          <a:bodyPr>
            <a:normAutofit lnSpcReduction="10000"/>
          </a:bodyPr>
          <a:lstStyle/>
          <a:p>
            <a:r>
              <a:rPr lang="el-GR" b="1" dirty="0"/>
              <a:t>1) Το γιαούρτι</a:t>
            </a:r>
            <a:endParaRPr lang="el-GR" dirty="0"/>
          </a:p>
          <a:p>
            <a:r>
              <a:rPr lang="el-GR" dirty="0"/>
              <a:t>Παρασκευάζεται με την προσθήκη δύο βακτηρίων, του Streptococcus thermophilus και του Lactobacillus bulgaricus σε παστεριωμένο γάλα. Παρόλο που τα περισσότερα γιαούρτια είναι μια αξιόπιστη πηγή πρωτεΐνης, δεν περιέχουν όλα προβιοτικά. Ορισμένα προϊόντα υφίστανται θερμική επεξεργασία μετά τη ζύμωση, η οποία συνήθως σκοτώνει τα περισσότερα από τα ευεργετικά ενεργά βακτήρια οπότε </a:t>
            </a:r>
            <a:r>
              <a:rPr lang="el-GR" b="1" u="sng" dirty="0">
                <a:solidFill>
                  <a:srgbClr val="FF0000"/>
                </a:solidFill>
              </a:rPr>
              <a:t>φροντίστε να ελέγξετε την ετικέτα για τη φράση "ζωντανή και ενεργή καλλιέργεια γιαούρτης". </a:t>
            </a:r>
            <a:r>
              <a:rPr lang="el-GR" sz="4000" b="1" u="sng" dirty="0">
                <a:solidFill>
                  <a:srgbClr val="FF0000"/>
                </a:solidFill>
              </a:rPr>
              <a:t>Σημαντικό επίσης είναι, να μην περιέχει πρόσθετα σάκχαρα.</a:t>
            </a:r>
          </a:p>
          <a:p>
            <a:endParaRPr lang="el-GR" dirty="0"/>
          </a:p>
        </p:txBody>
      </p:sp>
    </p:spTree>
    <p:extLst>
      <p:ext uri="{BB962C8B-B14F-4D97-AF65-F5344CB8AC3E}">
        <p14:creationId xmlns:p14="http://schemas.microsoft.com/office/powerpoint/2010/main" val="16702545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u="sng" dirty="0" smtClean="0">
                <a:solidFill>
                  <a:schemeClr val="accent6">
                    <a:lumMod val="50000"/>
                  </a:schemeClr>
                </a:solidFill>
              </a:rPr>
              <a:t>Περιεχόμενα</a:t>
            </a:r>
            <a:endParaRPr lang="el-GR" dirty="0"/>
          </a:p>
        </p:txBody>
      </p:sp>
      <p:sp>
        <p:nvSpPr>
          <p:cNvPr id="3" name="Content Placeholder 2"/>
          <p:cNvSpPr>
            <a:spLocks noGrp="1"/>
          </p:cNvSpPr>
          <p:nvPr>
            <p:ph idx="1"/>
          </p:nvPr>
        </p:nvSpPr>
        <p:spPr/>
        <p:txBody>
          <a:bodyPr/>
          <a:lstStyle/>
          <a:p>
            <a:r>
              <a:rPr lang="el-GR" dirty="0"/>
              <a:t>Δράση μικροβίων </a:t>
            </a:r>
            <a:endParaRPr lang="el-GR" dirty="0" smtClean="0"/>
          </a:p>
          <a:p>
            <a:r>
              <a:rPr lang="el-GR" dirty="0" smtClean="0"/>
              <a:t> </a:t>
            </a:r>
            <a:r>
              <a:rPr lang="el-GR" dirty="0"/>
              <a:t>Φυσιολογική χλωρίδα δέρματος, </a:t>
            </a:r>
            <a:r>
              <a:rPr lang="el-GR" dirty="0" smtClean="0"/>
              <a:t>αναπνευστικής </a:t>
            </a:r>
            <a:r>
              <a:rPr lang="el-GR" dirty="0"/>
              <a:t>οδού, γαστρεντερικού σωλήνα, ουρογεννητικού συστήματος, οφθαλμων, αυτιών.</a:t>
            </a:r>
          </a:p>
        </p:txBody>
      </p:sp>
    </p:spTree>
    <p:extLst>
      <p:ext uri="{BB962C8B-B14F-4D97-AF65-F5344CB8AC3E}">
        <p14:creationId xmlns:p14="http://schemas.microsoft.com/office/powerpoint/2010/main" val="25237856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51611"/>
          </a:xfrm>
        </p:spPr>
        <p:txBody>
          <a:bodyPr/>
          <a:lstStyle/>
          <a:p>
            <a:r>
              <a:rPr lang="el-GR" dirty="0"/>
              <a:t>Τροφές πλούσιες σε </a:t>
            </a:r>
            <a:r>
              <a:rPr lang="el-GR" dirty="0" smtClean="0"/>
              <a:t>προβιοτικά (συνέχεια)</a:t>
            </a:r>
            <a:endParaRPr lang="el-GR" dirty="0"/>
          </a:p>
        </p:txBody>
      </p:sp>
      <p:sp>
        <p:nvSpPr>
          <p:cNvPr id="3" name="Content Placeholder 2"/>
          <p:cNvSpPr>
            <a:spLocks noGrp="1"/>
          </p:cNvSpPr>
          <p:nvPr>
            <p:ph idx="1"/>
          </p:nvPr>
        </p:nvSpPr>
        <p:spPr>
          <a:xfrm>
            <a:off x="838200" y="1453896"/>
            <a:ext cx="10515600" cy="4723067"/>
          </a:xfrm>
        </p:spPr>
        <p:txBody>
          <a:bodyPr>
            <a:normAutofit fontScale="92500" lnSpcReduction="20000"/>
          </a:bodyPr>
          <a:lstStyle/>
          <a:p>
            <a:r>
              <a:rPr lang="el-GR" dirty="0"/>
              <a:t>2) Η </a:t>
            </a:r>
            <a:r>
              <a:rPr lang="el-GR" b="1" dirty="0">
                <a:hlinkClick r:id="rId2"/>
              </a:rPr>
              <a:t>μαύρη σοκολάτα</a:t>
            </a:r>
            <a:r>
              <a:rPr lang="el-GR" dirty="0"/>
              <a:t> είναι πραγματικά μια εξαιρετική επιλογή. Αυτό συμβαίνει επειδή έχει βρεθεί ότι εκτός από προβιοτικά περιέχει και </a:t>
            </a:r>
            <a:r>
              <a:rPr lang="el-GR" dirty="0">
                <a:hlinkClick r:id="rId3"/>
              </a:rPr>
              <a:t>πρεβιοτικά</a:t>
            </a:r>
            <a:r>
              <a:rPr lang="el-GR" dirty="0"/>
              <a:t>. Τα πρεβιοτικά είναι διαιτητικές ίνες, με τις οποίες τρέφονται τα φιλικά βακτήρια που βρίσκονται ήδη στο έντερο. Η σοκολάτα είναι στην πραγματικότητα ένα ζυμωμένο φαγητό. </a:t>
            </a:r>
            <a:r>
              <a:rPr lang="el-GR" b="1" u="sng" dirty="0">
                <a:solidFill>
                  <a:srgbClr val="FF0000"/>
                </a:solidFill>
              </a:rPr>
              <a:t>Για να αποκομίσει κάποιος σημαντικό όφελος, συστήνεται η περιεκτικότητα της σοκολάτας σε κακάο να είναι τουλάχιστον 70% και να μην περιέχει ζάχαρη.</a:t>
            </a:r>
          </a:p>
          <a:p>
            <a:r>
              <a:rPr lang="el-GR" b="1" dirty="0"/>
              <a:t>3) Ο αρακάς</a:t>
            </a:r>
            <a:endParaRPr lang="el-GR" dirty="0"/>
          </a:p>
          <a:p>
            <a:r>
              <a:rPr lang="el-GR" dirty="0"/>
              <a:t>Προβιοτικά στον </a:t>
            </a:r>
            <a:r>
              <a:rPr lang="el-GR" dirty="0">
                <a:hlinkClick r:id="rId4"/>
              </a:rPr>
              <a:t>αρακά</a:t>
            </a:r>
            <a:r>
              <a:rPr lang="el-GR" dirty="0"/>
              <a:t>; Ιάπωνες ερευνητές λένε ότι υπάρχουν! Μια μελέτη που δημοσιεύθηκε στο </a:t>
            </a:r>
            <a:r>
              <a:rPr lang="el-GR" b="1" dirty="0"/>
              <a:t>Journal of Applied Microbiology</a:t>
            </a:r>
            <a:r>
              <a:rPr lang="el-GR" dirty="0"/>
              <a:t> διαπίστωσε ότι ο αρακάς περιέχει Leuconostoc mesenteroides, ένα ισχυρό προβιοτικό που συχνά συνδέεται με τη ζύμωση σε συνθήκες χαμηλής θερμοκρασίας. Χρησιμοποιήστε τον φρέσκο σε ζυμαρικά, σαλάτες και ομελέτες.</a:t>
            </a:r>
          </a:p>
          <a:p>
            <a:endParaRPr lang="el-GR" dirty="0"/>
          </a:p>
        </p:txBody>
      </p:sp>
    </p:spTree>
    <p:extLst>
      <p:ext uri="{BB962C8B-B14F-4D97-AF65-F5344CB8AC3E}">
        <p14:creationId xmlns:p14="http://schemas.microsoft.com/office/powerpoint/2010/main" val="20117715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42467"/>
          </a:xfrm>
        </p:spPr>
        <p:txBody>
          <a:bodyPr/>
          <a:lstStyle/>
          <a:p>
            <a:r>
              <a:rPr lang="el-GR" dirty="0"/>
              <a:t>Τροφές πλούσιες σε προβιοτικά (συνέχεια)</a:t>
            </a:r>
          </a:p>
        </p:txBody>
      </p:sp>
      <p:sp>
        <p:nvSpPr>
          <p:cNvPr id="3" name="Content Placeholder 2"/>
          <p:cNvSpPr>
            <a:spLocks noGrp="1"/>
          </p:cNvSpPr>
          <p:nvPr>
            <p:ph idx="1"/>
          </p:nvPr>
        </p:nvSpPr>
        <p:spPr>
          <a:xfrm>
            <a:off x="838200" y="1417320"/>
            <a:ext cx="10515600" cy="4759643"/>
          </a:xfrm>
        </p:spPr>
        <p:txBody>
          <a:bodyPr>
            <a:normAutofit fontScale="85000" lnSpcReduction="20000"/>
          </a:bodyPr>
          <a:lstStyle/>
          <a:p>
            <a:r>
              <a:rPr lang="el-GR" b="1" dirty="0"/>
              <a:t>4) Το ξινολάχανο</a:t>
            </a:r>
            <a:endParaRPr lang="el-GR" dirty="0"/>
          </a:p>
          <a:p>
            <a:r>
              <a:rPr lang="el-GR" dirty="0"/>
              <a:t>Όταν δεν είναι παστεριωμένο, το ξινολάχανο είναι πλούσιο σε βακτήρια Lactobacillus, τα οποία και </a:t>
            </a:r>
            <a:r>
              <a:rPr lang="el-GR" b="1" u="sng" dirty="0">
                <a:solidFill>
                  <a:srgbClr val="FF0000"/>
                </a:solidFill>
              </a:rPr>
              <a:t>προωθούν την υγιή χλωρίδα στην εντερική οδό, ενισχύουν το ανοσοποιητικό σύστημα και βελτιώνουν τη γενικότερη εικόνα της υγείας σας. </a:t>
            </a:r>
            <a:r>
              <a:rPr lang="el-GR" dirty="0"/>
              <a:t>Σημαντικό είναι να εξετάσετε την ετικέτα προτού να αγοράσετε κάποιο, καθώς πολλά μιμούνται απλά την ίδια διακριτική ξινή γεύση που παράγεται παραδοσιακά από το ζυμωμένο γαλακτικό οξύ με τη χρήση ξυδιού και δεν περιέχουν τα συγκεκριμένα ευεργετικά βακτήρια.</a:t>
            </a:r>
          </a:p>
          <a:p>
            <a:r>
              <a:rPr lang="el-GR" b="1" dirty="0"/>
              <a:t>5) Το κρασί και η μπύρα</a:t>
            </a:r>
            <a:endParaRPr lang="el-GR" dirty="0"/>
          </a:p>
          <a:p>
            <a:r>
              <a:rPr lang="el-GR" dirty="0"/>
              <a:t>Τα ζυμωμένα αλκοολούχα ποτά όπως η μπύρα και το κρασί παρέχουν πραγματικά οφέλη για τον ανθρώπινο οργανισμό όταν καταναλώνονται με μέτρο. Οι βιταμίνες από το σιτάρι του κριθαριού που παράγεται από τη ζύμωση επιβιώνουν από τη διαδικασία ζύμωσης και φιλτραρίσματος και </a:t>
            </a:r>
            <a:r>
              <a:rPr lang="el-GR" b="1" u="sng" dirty="0">
                <a:solidFill>
                  <a:srgbClr val="FF0000"/>
                </a:solidFill>
              </a:rPr>
              <a:t>μπορούν να οδηγήσουν σε βελτίωση των επιπέδων της χοληστερίνης και να μειώσουν το σχηματισμό θρόμβων στο αίμα. Από την άλλη, το κρασί έχει βρεθεί ότι είναι μια ισχυρή πηγή αντιοξειδωτικών που καταπολέμα τις </a:t>
            </a:r>
            <a:r>
              <a:rPr lang="el-GR" b="1" u="sng" dirty="0">
                <a:solidFill>
                  <a:srgbClr val="FF0000"/>
                </a:solidFill>
                <a:hlinkClick r:id="rId2"/>
              </a:rPr>
              <a:t>ελεύθερες ρίζες</a:t>
            </a:r>
            <a:r>
              <a:rPr lang="el-GR" b="1" u="sng" dirty="0">
                <a:solidFill>
                  <a:srgbClr val="FF0000"/>
                </a:solidFill>
              </a:rPr>
              <a:t>.</a:t>
            </a:r>
          </a:p>
          <a:p>
            <a:endParaRPr lang="el-GR" b="1" u="sng" dirty="0">
              <a:solidFill>
                <a:srgbClr val="FF0000"/>
              </a:solidFill>
            </a:endParaRPr>
          </a:p>
        </p:txBody>
      </p:sp>
    </p:spTree>
    <p:extLst>
      <p:ext uri="{BB962C8B-B14F-4D97-AF65-F5344CB8AC3E}">
        <p14:creationId xmlns:p14="http://schemas.microsoft.com/office/powerpoint/2010/main" val="23365523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Τροφές πλούσιες σε προβιοτικά (συνέχεια)</a:t>
            </a:r>
          </a:p>
        </p:txBody>
      </p:sp>
      <p:sp>
        <p:nvSpPr>
          <p:cNvPr id="3" name="Content Placeholder 2"/>
          <p:cNvSpPr>
            <a:spLocks noGrp="1"/>
          </p:cNvSpPr>
          <p:nvPr>
            <p:ph idx="1"/>
          </p:nvPr>
        </p:nvSpPr>
        <p:spPr/>
        <p:txBody>
          <a:bodyPr>
            <a:normAutofit fontScale="85000" lnSpcReduction="20000"/>
          </a:bodyPr>
          <a:lstStyle/>
          <a:p>
            <a:r>
              <a:rPr lang="el-GR" b="1" dirty="0"/>
              <a:t>6) Οι ελιές</a:t>
            </a:r>
            <a:endParaRPr lang="el-GR" dirty="0"/>
          </a:p>
          <a:p>
            <a:r>
              <a:rPr lang="el-GR" dirty="0"/>
              <a:t>Οι </a:t>
            </a:r>
            <a:r>
              <a:rPr lang="el-GR" dirty="0">
                <a:hlinkClick r:id="rId2"/>
              </a:rPr>
              <a:t>ελιές</a:t>
            </a:r>
            <a:r>
              <a:rPr lang="el-GR" dirty="0"/>
              <a:t> που υποβάλλονται σε φυσική ζύμωση στο αλάτι περιέχουν προβιοτικά. Κατά τη διάρκεια της ζύμωσης, τα οξέα που παράγονται από τα βακτηρίδια γαλακτικού οξέος που απαντώνται φυσικά στην ελιά, δίνουν στους μικρούς αυτούς καρπούς τη χαρακτηριστική γεύση τους. Εκτός από τα παραπάνω, υπάρχουν δεκάδες λόγοι που καθιστούν την ελιά το απόλυτο υπερτρόφιμο της Μεσογείου.</a:t>
            </a:r>
          </a:p>
          <a:p>
            <a:r>
              <a:rPr lang="el-GR" b="1" dirty="0"/>
              <a:t>7) Το κεφίρ</a:t>
            </a:r>
            <a:endParaRPr lang="el-GR" dirty="0"/>
          </a:p>
          <a:p>
            <a:r>
              <a:rPr lang="el-GR" dirty="0"/>
              <a:t>Παρόλο που το γαλακτοκομικό αυτό ρόφημα μοιάζει με το γιαούρτι, αν έχετε μια δυσανεξία σε γαλακτοκομικά προϊόντα, ίσως να είναι καλύτερη επιλογή. Αυτό οφείλεται στο γεγονός ότι </a:t>
            </a:r>
            <a:r>
              <a:rPr lang="el-GR" b="1" dirty="0">
                <a:solidFill>
                  <a:srgbClr val="FF0000"/>
                </a:solidFill>
              </a:rPr>
              <a:t>το </a:t>
            </a:r>
            <a:r>
              <a:rPr lang="el-GR" b="1" dirty="0">
                <a:solidFill>
                  <a:srgbClr val="FF0000"/>
                </a:solidFill>
                <a:hlinkClick r:id="rId3"/>
              </a:rPr>
              <a:t>κεφίρ</a:t>
            </a:r>
            <a:r>
              <a:rPr lang="el-GR" b="1" dirty="0">
                <a:solidFill>
                  <a:srgbClr val="FF0000"/>
                </a:solidFill>
              </a:rPr>
              <a:t> εξουδετερώνει τις επιπτώσεις της λακτόζης σε ποσοστό που ανέρχεται τουλάχιστον στο 70%.</a:t>
            </a:r>
            <a:r>
              <a:rPr lang="el-GR" dirty="0">
                <a:solidFill>
                  <a:srgbClr val="FF0000"/>
                </a:solidFill>
              </a:rPr>
              <a:t> </a:t>
            </a:r>
            <a:r>
              <a:rPr lang="el-GR" dirty="0"/>
              <a:t>Αυτό που είναι ακόμη πιο ελπιδοφόρο για το κεφίρ, είναι ότι </a:t>
            </a:r>
            <a:r>
              <a:rPr lang="el-GR" b="1" u="sng" dirty="0">
                <a:solidFill>
                  <a:srgbClr val="FF0000"/>
                </a:solidFill>
              </a:rPr>
              <a:t>τα βακτηρίδια του αποικίζουν στον εντερικό σωλήνα, γεγονός που μεγιστοποιεί τις πιθανότητες στο να αποδώσουν τα θεραπευτικά τους οφέλη στο έντερο.</a:t>
            </a:r>
          </a:p>
          <a:p>
            <a:endParaRPr lang="el-GR" dirty="0"/>
          </a:p>
        </p:txBody>
      </p:sp>
    </p:spTree>
    <p:extLst>
      <p:ext uri="{BB962C8B-B14F-4D97-AF65-F5344CB8AC3E}">
        <p14:creationId xmlns:p14="http://schemas.microsoft.com/office/powerpoint/2010/main" val="5107639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Τροφές πλούσιες σε προβιοτικά (συνέχεια)</a:t>
            </a:r>
          </a:p>
        </p:txBody>
      </p:sp>
      <p:sp>
        <p:nvSpPr>
          <p:cNvPr id="3" name="Content Placeholder 2"/>
          <p:cNvSpPr>
            <a:spLocks noGrp="1"/>
          </p:cNvSpPr>
          <p:nvPr>
            <p:ph idx="1"/>
          </p:nvPr>
        </p:nvSpPr>
        <p:spPr/>
        <p:txBody>
          <a:bodyPr>
            <a:normAutofit fontScale="85000" lnSpcReduction="20000"/>
          </a:bodyPr>
          <a:lstStyle/>
          <a:p>
            <a:r>
              <a:rPr lang="el-GR" b="1" dirty="0"/>
              <a:t>8) Οι πίκλες</a:t>
            </a:r>
            <a:endParaRPr lang="el-GR" dirty="0"/>
          </a:p>
          <a:p>
            <a:r>
              <a:rPr lang="el-GR" dirty="0"/>
              <a:t>Οι </a:t>
            </a:r>
            <a:r>
              <a:rPr lang="el-GR" dirty="0">
                <a:hlinkClick r:id="rId2"/>
              </a:rPr>
              <a:t>πίκλες</a:t>
            </a:r>
            <a:r>
              <a:rPr lang="el-GR" dirty="0"/>
              <a:t> είναι ακόμα μια κλασική επιλογή ζυμωμένου λαχανικού. Είναι σημαντικό να γίνει κατανοητό ότι όλες οι πίκλες δεν περιέχουν προβιοτικά καθώς η διαδικασία της παστερίωσης εξουδετερώνει τα φιλικά βακτήρια. </a:t>
            </a:r>
            <a:r>
              <a:rPr lang="el-GR" b="1" u="sng" dirty="0">
                <a:solidFill>
                  <a:srgbClr val="FF0000"/>
                </a:solidFill>
              </a:rPr>
              <a:t>Η καλύτερη λύση είναι να κάνετε τις δικές σας πίκλες στο σπίτι χρησιμοποιώντας απλά αλάτι και νερό!</a:t>
            </a:r>
          </a:p>
          <a:p>
            <a:r>
              <a:rPr lang="el-GR" b="1" dirty="0"/>
              <a:t>9) Το μίσο</a:t>
            </a:r>
            <a:endParaRPr lang="el-GR" dirty="0"/>
          </a:p>
          <a:p>
            <a:r>
              <a:rPr lang="el-GR" dirty="0"/>
              <a:t>Το Μίσο, είναι μία πάστα που δημιουργείται από τη ζύμωση της σόγιας με ειδικούς μύκητες, οι οποίοι αναπτύσσουν λακτοβάκιλους και ένζυμα τα οποία είναι ιδιαίτερα θρεπτικά και υποστηρικτικά για την πεπτική διαδικασία και την καλύτερη απορρόφηση των θρεπτικών συστατικών. Σαν πρωτεΐνη είναι πλήρης επειδή προέρχεται από σόγια (που σημαίνει ότι περιέχει και τα 9 απαραίτητα αμινοξέα) και διεγείρει το πεπτικό σύστημα, ενισχύει το ανοσοποιητικό σύστημα και μειώνει τον κίνδυνο πολλαπλών καρκίνων.</a:t>
            </a:r>
          </a:p>
          <a:p>
            <a:endParaRPr lang="el-GR" dirty="0"/>
          </a:p>
        </p:txBody>
      </p:sp>
    </p:spTree>
    <p:extLst>
      <p:ext uri="{BB962C8B-B14F-4D97-AF65-F5344CB8AC3E}">
        <p14:creationId xmlns:p14="http://schemas.microsoft.com/office/powerpoint/2010/main" val="20007551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r>
              <a:rPr lang="el-GR" b="1" dirty="0"/>
              <a:t>10) Τα μαλακά ωριμασμένα τυριά</a:t>
            </a:r>
            <a:endParaRPr lang="el-GR" dirty="0"/>
          </a:p>
          <a:p>
            <a:r>
              <a:rPr lang="el-GR" dirty="0"/>
              <a:t>Πολλά </a:t>
            </a:r>
            <a:r>
              <a:rPr lang="el-GR" dirty="0">
                <a:hlinkClick r:id="rId2"/>
              </a:rPr>
              <a:t>τυριά</a:t>
            </a:r>
            <a:r>
              <a:rPr lang="el-GR" dirty="0"/>
              <a:t> δημιουργούνται με ζύμωση, αλλά δεν περιέχουν και προβιοτικά. </a:t>
            </a:r>
            <a:r>
              <a:rPr lang="el-GR" b="1" u="sng" dirty="0">
                <a:solidFill>
                  <a:srgbClr val="FF0000"/>
                </a:solidFill>
              </a:rPr>
              <a:t>Τα ωριμασμένα, μαλακά τυριά, όπως το τσένταρ το γκούντα και η παρμεζάνα είναι οι μόνοι τύποι τυριών που διατηρούν τα ευεργετικά βακτήρια που περιέχουν. </a:t>
            </a:r>
            <a:r>
              <a:rPr lang="el-GR" dirty="0"/>
              <a:t>Τα τυριά αυτά παράγονται αρχικά με την προσθήκη βακτηριακής καλλιέργειας γαλακτικού οξέος στο γάλα, το οποίο σχηματίζει γαλακτικό οξύ και σχηματίζει τυρόπηγμα και ορό γάλακτος. Όσο περισσότερο ωριμάζει το τυρί, τόσο πιο ωφέλιμα είναι και τα βακτήρια για το έντερο.</a:t>
            </a:r>
          </a:p>
          <a:p>
            <a:endParaRPr lang="el-GR" dirty="0"/>
          </a:p>
        </p:txBody>
      </p:sp>
    </p:spTree>
    <p:extLst>
      <p:ext uri="{BB962C8B-B14F-4D97-AF65-F5344CB8AC3E}">
        <p14:creationId xmlns:p14="http://schemas.microsoft.com/office/powerpoint/2010/main" val="1509495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Τροφές πλούσιες σε προβιοτικά (συνέχεια)</a:t>
            </a:r>
          </a:p>
        </p:txBody>
      </p:sp>
      <p:sp>
        <p:nvSpPr>
          <p:cNvPr id="3" name="Content Placeholder 2"/>
          <p:cNvSpPr>
            <a:spLocks noGrp="1"/>
          </p:cNvSpPr>
          <p:nvPr>
            <p:ph idx="1"/>
          </p:nvPr>
        </p:nvSpPr>
        <p:spPr/>
        <p:txBody>
          <a:bodyPr/>
          <a:lstStyle/>
          <a:p>
            <a:r>
              <a:rPr lang="el-GR" dirty="0" smtClean="0"/>
              <a:t>12. </a:t>
            </a:r>
            <a:r>
              <a:rPr lang="el-GR" b="1" dirty="0"/>
              <a:t>Μηλόξιδο</a:t>
            </a:r>
          </a:p>
          <a:p>
            <a:r>
              <a:rPr lang="el-GR" dirty="0" smtClean="0"/>
              <a:t>13. </a:t>
            </a:r>
            <a:r>
              <a:rPr lang="el-GR" b="1" dirty="0"/>
              <a:t>Τζίντζερ</a:t>
            </a:r>
          </a:p>
          <a:p>
            <a:endParaRPr lang="el-GR" dirty="0"/>
          </a:p>
        </p:txBody>
      </p:sp>
    </p:spTree>
    <p:extLst>
      <p:ext uri="{BB962C8B-B14F-4D97-AF65-F5344CB8AC3E}">
        <p14:creationId xmlns:p14="http://schemas.microsoft.com/office/powerpoint/2010/main" val="35550632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Προβιοτικά στη διατροφή – Ο απόλυτος οδηγός</a:t>
            </a:r>
            <a:br>
              <a:rPr lang="el-GR" b="1" dirty="0"/>
            </a:br>
            <a:endParaRPr lang="el-GR" dirty="0"/>
          </a:p>
        </p:txBody>
      </p:sp>
      <p:sp>
        <p:nvSpPr>
          <p:cNvPr id="3" name="Content Placeholder 2"/>
          <p:cNvSpPr>
            <a:spLocks noGrp="1"/>
          </p:cNvSpPr>
          <p:nvPr>
            <p:ph idx="1"/>
          </p:nvPr>
        </p:nvSpPr>
        <p:spPr/>
        <p:txBody>
          <a:bodyPr/>
          <a:lstStyle/>
          <a:p>
            <a:r>
              <a:rPr lang="en-US" dirty="0">
                <a:hlinkClick r:id="rId2"/>
              </a:rPr>
              <a:t>https://kbakopoulos.com/proviotika-sti-diatrofi</a:t>
            </a:r>
            <a:r>
              <a:rPr lang="en-US" dirty="0" smtClean="0">
                <a:hlinkClick r:id="rId2"/>
              </a:rPr>
              <a:t>/</a:t>
            </a:r>
            <a:endParaRPr lang="el-GR" dirty="0" smtClean="0"/>
          </a:p>
          <a:p>
            <a:endParaRPr lang="el-GR" dirty="0"/>
          </a:p>
        </p:txBody>
      </p:sp>
    </p:spTree>
    <p:extLst>
      <p:ext uri="{BB962C8B-B14F-4D97-AF65-F5344CB8AC3E}">
        <p14:creationId xmlns:p14="http://schemas.microsoft.com/office/powerpoint/2010/main" val="717639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ΦΥΣΙΟΛΟΓΙΚΗ ΧΛΩΡΙΔΑ</a:t>
            </a:r>
            <a:endParaRPr lang="el-GR" dirty="0"/>
          </a:p>
        </p:txBody>
      </p:sp>
      <p:sp>
        <p:nvSpPr>
          <p:cNvPr id="3" name="Content Placeholder 2"/>
          <p:cNvSpPr>
            <a:spLocks noGrp="1"/>
          </p:cNvSpPr>
          <p:nvPr>
            <p:ph idx="1"/>
          </p:nvPr>
        </p:nvSpPr>
        <p:spPr>
          <a:xfrm>
            <a:off x="838200" y="1426464"/>
            <a:ext cx="10515600" cy="4750499"/>
          </a:xfrm>
        </p:spPr>
        <p:txBody>
          <a:bodyPr>
            <a:normAutofit fontScale="92500" lnSpcReduction="10000"/>
          </a:bodyPr>
          <a:lstStyle/>
          <a:p>
            <a:pPr marL="0" indent="0">
              <a:buNone/>
            </a:pPr>
            <a:r>
              <a:rPr lang="el-GR" b="1" dirty="0"/>
              <a:t>Φυσιολογική χλωρίδα </a:t>
            </a:r>
            <a:r>
              <a:rPr lang="el-GR" dirty="0">
                <a:solidFill>
                  <a:srgbClr val="FF0000"/>
                </a:solidFill>
              </a:rPr>
              <a:t>είναι το σύνολο των μικροοργανισμών που ζουν και </a:t>
            </a:r>
            <a:r>
              <a:rPr lang="el-GR" dirty="0" smtClean="0">
                <a:solidFill>
                  <a:srgbClr val="FF0000"/>
                </a:solidFill>
              </a:rPr>
              <a:t>πολλαπλασιάζονται </a:t>
            </a:r>
            <a:r>
              <a:rPr lang="el-GR" dirty="0">
                <a:solidFill>
                  <a:srgbClr val="FF0000"/>
                </a:solidFill>
              </a:rPr>
              <a:t>στο δέρμα, στις διάφορες κοιλότητες και στους βλεννογόνους </a:t>
            </a:r>
            <a:r>
              <a:rPr lang="el-GR" dirty="0" smtClean="0">
                <a:solidFill>
                  <a:srgbClr val="FF0000"/>
                </a:solidFill>
              </a:rPr>
              <a:t>του ξενιστή</a:t>
            </a:r>
            <a:r>
              <a:rPr lang="el-GR" dirty="0">
                <a:solidFill>
                  <a:srgbClr val="FF0000"/>
                </a:solidFill>
              </a:rPr>
              <a:t>.</a:t>
            </a:r>
          </a:p>
          <a:p>
            <a:pPr marL="0" indent="0">
              <a:buNone/>
            </a:pPr>
            <a:r>
              <a:rPr lang="el-GR" dirty="0"/>
              <a:t>Η εγκατάσταση της φυσιολογικής χλωρίδας γίνεται κατά τη διάρκεια του </a:t>
            </a:r>
            <a:r>
              <a:rPr lang="el-GR" dirty="0" smtClean="0"/>
              <a:t>τοκετού </a:t>
            </a:r>
            <a:r>
              <a:rPr lang="el-GR" dirty="0"/>
              <a:t>και ολοκληρώνεται τη 12η ημέρα της ζωής του νεογνού.</a:t>
            </a:r>
          </a:p>
          <a:p>
            <a:pPr marL="0" indent="0">
              <a:buNone/>
            </a:pPr>
            <a:r>
              <a:rPr lang="el-GR" dirty="0"/>
              <a:t>Οι μικροοργανισμοί αποικίζουν τις διάφορες κοιλότητες και επιφάνειες του </a:t>
            </a:r>
            <a:r>
              <a:rPr lang="el-GR" dirty="0" smtClean="0"/>
              <a:t>ανθρωπίνου </a:t>
            </a:r>
            <a:r>
              <a:rPr lang="el-GR" dirty="0"/>
              <a:t>σώματος, οι οποίες είναι προκαθορισμένες.</a:t>
            </a:r>
          </a:p>
          <a:p>
            <a:pPr marL="0" indent="0">
              <a:buNone/>
            </a:pPr>
            <a:r>
              <a:rPr lang="el-GR" dirty="0"/>
              <a:t>Τα είδη που αποικίζουν κάθε περιοχή είναι πάνω από 100, αλλά είναι </a:t>
            </a:r>
            <a:r>
              <a:rPr lang="el-GR" dirty="0" smtClean="0"/>
              <a:t>διαφορετικά </a:t>
            </a:r>
            <a:r>
              <a:rPr lang="el-GR" dirty="0"/>
              <a:t>για κάθε περιοχή.</a:t>
            </a:r>
          </a:p>
          <a:p>
            <a:pPr marL="0" indent="0">
              <a:buNone/>
            </a:pPr>
            <a:r>
              <a:rPr lang="el-GR" dirty="0"/>
              <a:t>Εξαρτώνται από διάφορους παράγοντες, </a:t>
            </a:r>
            <a:r>
              <a:rPr lang="el-GR" dirty="0">
                <a:solidFill>
                  <a:srgbClr val="FF0000"/>
                </a:solidFill>
              </a:rPr>
              <a:t>όπως είναι το pH, οι ουσίες που </a:t>
            </a:r>
            <a:r>
              <a:rPr lang="el-GR" dirty="0" smtClean="0">
                <a:solidFill>
                  <a:srgbClr val="FF0000"/>
                </a:solidFill>
              </a:rPr>
              <a:t>προσφέρει </a:t>
            </a:r>
            <a:r>
              <a:rPr lang="el-GR" dirty="0">
                <a:solidFill>
                  <a:srgbClr val="FF0000"/>
                </a:solidFill>
              </a:rPr>
              <a:t>κάθε περιοχή για τη διατροφή του μικροβίου, η παρουσία βλαπτικών </a:t>
            </a:r>
            <a:r>
              <a:rPr lang="el-GR" dirty="0" smtClean="0">
                <a:solidFill>
                  <a:srgbClr val="FF0000"/>
                </a:solidFill>
              </a:rPr>
              <a:t>ουσιών και </a:t>
            </a:r>
            <a:r>
              <a:rPr lang="el-GR" dirty="0">
                <a:solidFill>
                  <a:srgbClr val="FF0000"/>
                </a:solidFill>
              </a:rPr>
              <a:t>ενζύμων. Εξαρτώνται ακόμη από ικανότητες του μικροβίου, όπως η </a:t>
            </a:r>
            <a:r>
              <a:rPr lang="el-GR" dirty="0" smtClean="0">
                <a:solidFill>
                  <a:srgbClr val="FF0000"/>
                </a:solidFill>
              </a:rPr>
              <a:t>προσκολλητικότητα </a:t>
            </a:r>
            <a:r>
              <a:rPr lang="el-GR" dirty="0">
                <a:solidFill>
                  <a:srgbClr val="FF0000"/>
                </a:solidFill>
              </a:rPr>
              <a:t>και η αντοχή στη φαγοκυττάρωση.</a:t>
            </a:r>
          </a:p>
        </p:txBody>
      </p:sp>
    </p:spTree>
    <p:extLst>
      <p:ext uri="{BB962C8B-B14F-4D97-AF65-F5344CB8AC3E}">
        <p14:creationId xmlns:p14="http://schemas.microsoft.com/office/powerpoint/2010/main" val="1638766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
            </a:r>
            <a:br>
              <a:rPr lang="el-GR" dirty="0" smtClean="0"/>
            </a:br>
            <a:r>
              <a:rPr lang="el-GR" dirty="0" smtClean="0"/>
              <a:t>Οι </a:t>
            </a:r>
            <a:r>
              <a:rPr lang="el-GR" b="1" dirty="0" smtClean="0"/>
              <a:t>περιοχές </a:t>
            </a:r>
            <a:r>
              <a:rPr lang="el-GR" dirty="0" smtClean="0"/>
              <a:t>που έχουν </a:t>
            </a:r>
            <a:r>
              <a:rPr lang="el-GR" dirty="0" smtClean="0">
                <a:solidFill>
                  <a:srgbClr val="00B050"/>
                </a:solidFill>
              </a:rPr>
              <a:t>φυσιολογική χλωρίδα </a:t>
            </a:r>
            <a:r>
              <a:rPr lang="el-GR" dirty="0" smtClean="0"/>
              <a:t>είναι:</a:t>
            </a:r>
            <a:br>
              <a:rPr lang="el-GR" dirty="0" smtClean="0"/>
            </a:br>
            <a:endParaRPr lang="el-GR" dirty="0"/>
          </a:p>
        </p:txBody>
      </p:sp>
      <p:sp>
        <p:nvSpPr>
          <p:cNvPr id="3" name="Content Placeholder 2"/>
          <p:cNvSpPr>
            <a:spLocks noGrp="1"/>
          </p:cNvSpPr>
          <p:nvPr>
            <p:ph idx="1"/>
          </p:nvPr>
        </p:nvSpPr>
        <p:spPr/>
        <p:txBody>
          <a:bodyPr/>
          <a:lstStyle/>
          <a:p>
            <a:pPr marL="0" indent="0">
              <a:buNone/>
            </a:pPr>
            <a:r>
              <a:rPr lang="el-GR" i="1" dirty="0" smtClean="0">
                <a:solidFill>
                  <a:srgbClr val="FF0000"/>
                </a:solidFill>
              </a:rPr>
              <a:t>∗ </a:t>
            </a:r>
            <a:r>
              <a:rPr lang="el-GR" i="1" dirty="0">
                <a:solidFill>
                  <a:srgbClr val="FF0000"/>
                </a:solidFill>
              </a:rPr>
              <a:t>το δέρμα,</a:t>
            </a:r>
          </a:p>
          <a:p>
            <a:pPr marL="0" indent="0">
              <a:buNone/>
            </a:pPr>
            <a:r>
              <a:rPr lang="el-GR" i="1" dirty="0">
                <a:solidFill>
                  <a:srgbClr val="FF0000"/>
                </a:solidFill>
              </a:rPr>
              <a:t>∗ το ανώτερο αναπνευστικό σύστημα μέχρι το λάρυγγα,</a:t>
            </a:r>
          </a:p>
          <a:p>
            <a:pPr marL="0" indent="0">
              <a:buNone/>
            </a:pPr>
            <a:r>
              <a:rPr lang="el-GR" i="1" dirty="0">
                <a:solidFill>
                  <a:srgbClr val="FF0000"/>
                </a:solidFill>
              </a:rPr>
              <a:t>∗ η στοματική κοιλότητα και ο γαστρεντερικός σωλήνας,</a:t>
            </a:r>
          </a:p>
          <a:p>
            <a:pPr marL="0" indent="0">
              <a:buNone/>
            </a:pPr>
            <a:r>
              <a:rPr lang="el-GR" i="1" dirty="0">
                <a:solidFill>
                  <a:srgbClr val="FF0000"/>
                </a:solidFill>
              </a:rPr>
              <a:t>∗ ο γυναικείος κόλπος και η πρόσθια ουρήθρα,</a:t>
            </a:r>
          </a:p>
          <a:p>
            <a:pPr marL="0" indent="0">
              <a:buNone/>
            </a:pPr>
            <a:r>
              <a:rPr lang="el-GR" i="1" dirty="0">
                <a:solidFill>
                  <a:srgbClr val="FF0000"/>
                </a:solidFill>
              </a:rPr>
              <a:t>∗ ο έξω ακουστικός πόρος.</a:t>
            </a:r>
          </a:p>
        </p:txBody>
      </p:sp>
    </p:spTree>
    <p:extLst>
      <p:ext uri="{BB962C8B-B14F-4D97-AF65-F5344CB8AC3E}">
        <p14:creationId xmlns:p14="http://schemas.microsoft.com/office/powerpoint/2010/main" val="3316333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t/>
            </a:r>
            <a:br>
              <a:rPr lang="el-GR" b="1" dirty="0" smtClean="0"/>
            </a:br>
            <a:r>
              <a:rPr lang="el-GR" b="1" dirty="0" smtClean="0">
                <a:solidFill>
                  <a:srgbClr val="FF0000"/>
                </a:solidFill>
              </a:rPr>
              <a:t>Χλωρίδα δεν έχουν </a:t>
            </a:r>
            <a:r>
              <a:rPr lang="el-GR" dirty="0" smtClean="0">
                <a:solidFill>
                  <a:srgbClr val="FF0000"/>
                </a:solidFill>
              </a:rPr>
              <a:t>οι κλειστές κοιλότητες του σώματος και τα υγρά όπως:</a:t>
            </a:r>
            <a:r>
              <a:rPr lang="el-GR" dirty="0" smtClean="0"/>
              <a:t/>
            </a:r>
            <a:br>
              <a:rPr lang="el-GR" dirty="0" smtClean="0"/>
            </a:br>
            <a:endParaRPr lang="el-GR" dirty="0"/>
          </a:p>
        </p:txBody>
      </p:sp>
      <p:sp>
        <p:nvSpPr>
          <p:cNvPr id="3" name="Content Placeholder 2"/>
          <p:cNvSpPr>
            <a:spLocks noGrp="1"/>
          </p:cNvSpPr>
          <p:nvPr>
            <p:ph idx="1"/>
          </p:nvPr>
        </p:nvSpPr>
        <p:spPr/>
        <p:txBody>
          <a:bodyPr/>
          <a:lstStyle/>
          <a:p>
            <a:pPr marL="0" indent="0">
              <a:buNone/>
            </a:pPr>
            <a:r>
              <a:rPr lang="el-GR" b="1" i="1" u="sng" dirty="0" smtClean="0">
                <a:solidFill>
                  <a:srgbClr val="FF0000"/>
                </a:solidFill>
              </a:rPr>
              <a:t>♦ </a:t>
            </a:r>
            <a:r>
              <a:rPr lang="el-GR" b="1" i="1" u="sng" dirty="0">
                <a:solidFill>
                  <a:srgbClr val="FF0000"/>
                </a:solidFill>
              </a:rPr>
              <a:t>το εγκεφαλονωτιαίο υγρό (ΕΝΥ),</a:t>
            </a:r>
          </a:p>
          <a:p>
            <a:pPr marL="0" indent="0">
              <a:buNone/>
            </a:pPr>
            <a:r>
              <a:rPr lang="el-GR" b="1" i="1" u="sng" dirty="0">
                <a:solidFill>
                  <a:srgbClr val="FF0000"/>
                </a:solidFill>
              </a:rPr>
              <a:t>♦ το αίμα,</a:t>
            </a:r>
          </a:p>
          <a:p>
            <a:pPr marL="0" indent="0">
              <a:buNone/>
            </a:pPr>
            <a:r>
              <a:rPr lang="el-GR" b="1" i="1" u="sng" dirty="0">
                <a:solidFill>
                  <a:srgbClr val="FF0000"/>
                </a:solidFill>
              </a:rPr>
              <a:t>♦ η ουροδόχος κύστη κ.λπ.</a:t>
            </a:r>
          </a:p>
        </p:txBody>
      </p:sp>
    </p:spTree>
    <p:extLst>
      <p:ext uri="{BB962C8B-B14F-4D97-AF65-F5344CB8AC3E}">
        <p14:creationId xmlns:p14="http://schemas.microsoft.com/office/powerpoint/2010/main" val="2664328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ΦΥΣΙΟΛΟΓΙΚΗ ΧΛΩΡΙΔΑ ΤΟΥ ΔΕΡΜΑΤΟΣ</a:t>
            </a:r>
            <a:endParaRPr lang="el-GR" dirty="0"/>
          </a:p>
        </p:txBody>
      </p:sp>
      <p:sp>
        <p:nvSpPr>
          <p:cNvPr id="3" name="Content Placeholder 2"/>
          <p:cNvSpPr>
            <a:spLocks noGrp="1"/>
          </p:cNvSpPr>
          <p:nvPr>
            <p:ph idx="1"/>
          </p:nvPr>
        </p:nvSpPr>
        <p:spPr>
          <a:xfrm>
            <a:off x="838200" y="1527048"/>
            <a:ext cx="10515600" cy="4649915"/>
          </a:xfrm>
        </p:spPr>
        <p:txBody>
          <a:bodyPr>
            <a:normAutofit fontScale="85000" lnSpcReduction="20000"/>
          </a:bodyPr>
          <a:lstStyle/>
          <a:p>
            <a:pPr marL="0" indent="0">
              <a:buNone/>
            </a:pPr>
            <a:r>
              <a:rPr lang="el-GR" dirty="0"/>
              <a:t>Η φυσιολογική χλωρίδα του δέρματος </a:t>
            </a:r>
            <a:r>
              <a:rPr lang="el-GR" b="1" dirty="0"/>
              <a:t>διακρίνεται σε μόνιμη και παροδική</a:t>
            </a:r>
            <a:r>
              <a:rPr lang="el-GR" dirty="0"/>
              <a:t>. </a:t>
            </a:r>
            <a:r>
              <a:rPr lang="el-GR" b="1" dirty="0"/>
              <a:t>Η μό-</a:t>
            </a:r>
          </a:p>
          <a:p>
            <a:pPr marL="0" indent="0">
              <a:buNone/>
            </a:pPr>
            <a:r>
              <a:rPr lang="el-GR" b="1" dirty="0"/>
              <a:t>νιμη εντοπίζεται στα κύτταρα του δέρματος και τις μεσοκυττάριες περιοχές του </a:t>
            </a:r>
            <a:r>
              <a:rPr lang="el-GR" b="1" dirty="0" smtClean="0"/>
              <a:t>και δεν </a:t>
            </a:r>
            <a:r>
              <a:rPr lang="el-GR" b="1" dirty="0"/>
              <a:t>απομακρύνεται με το χειρουργικό πλύσιμο των χεριών και τα αντισηπτικά. </a:t>
            </a:r>
            <a:endParaRPr lang="el-GR" b="1" dirty="0" smtClean="0"/>
          </a:p>
          <a:p>
            <a:pPr marL="0" indent="0">
              <a:buNone/>
            </a:pPr>
            <a:r>
              <a:rPr lang="el-GR" dirty="0" smtClean="0"/>
              <a:t>Στη μόνιμη </a:t>
            </a:r>
            <a:r>
              <a:rPr lang="el-GR" dirty="0"/>
              <a:t>χλωρίδα ανήκουν τα προπιονοβακτηρίδια, οι σταφυλόκοκκοι και τα </a:t>
            </a:r>
            <a:r>
              <a:rPr lang="el-GR" dirty="0" smtClean="0"/>
              <a:t>διφθεροειδή</a:t>
            </a:r>
            <a:r>
              <a:rPr lang="el-GR" dirty="0"/>
              <a:t>.</a:t>
            </a:r>
          </a:p>
          <a:p>
            <a:pPr marL="0" indent="0">
              <a:buNone/>
            </a:pPr>
            <a:r>
              <a:rPr lang="el-GR" b="1" dirty="0"/>
              <a:t>Τα υπόλοιπα είδη αποτελούν την παροδική χλωρίδα και απομακρύνονται με το</a:t>
            </a:r>
          </a:p>
          <a:p>
            <a:pPr marL="0" indent="0">
              <a:buNone/>
            </a:pPr>
            <a:r>
              <a:rPr lang="el-GR" b="1" dirty="0"/>
              <a:t>απλό υγειονομικό πλύσιμο.</a:t>
            </a:r>
          </a:p>
          <a:p>
            <a:pPr marL="0" indent="0">
              <a:buNone/>
            </a:pPr>
            <a:r>
              <a:rPr lang="el-GR" b="1" dirty="0"/>
              <a:t>Το δέρμα του προσώπου έχει μικρόβια από τη χλωρίδα της μύτης και του στόμα-</a:t>
            </a:r>
          </a:p>
          <a:p>
            <a:pPr marL="0" indent="0">
              <a:buNone/>
            </a:pPr>
            <a:r>
              <a:rPr lang="el-GR" b="1" dirty="0"/>
              <a:t>τος και το περίνεο από τη χλωρίδα του παχέος εντέρου</a:t>
            </a:r>
            <a:r>
              <a:rPr lang="el-GR" b="1" dirty="0" smtClean="0"/>
              <a:t>.</a:t>
            </a:r>
          </a:p>
          <a:p>
            <a:pPr marL="0" indent="0">
              <a:buNone/>
            </a:pPr>
            <a:r>
              <a:rPr lang="el-GR" b="1" dirty="0" smtClean="0"/>
              <a:t>Περίνεο</a:t>
            </a:r>
            <a:r>
              <a:rPr lang="el-GR" dirty="0" smtClean="0"/>
              <a:t> είναι η επιφάνεια ανάμεσα στην </a:t>
            </a:r>
            <a:r>
              <a:rPr lang="el-GR" dirty="0" smtClean="0">
                <a:hlinkClick r:id="rId2" tooltip="Ηβική σύμφυση (δεν έχει γραφτεί ακόμα)"/>
              </a:rPr>
              <a:t>ηβική σύμφυση</a:t>
            </a:r>
            <a:r>
              <a:rPr lang="el-GR" dirty="0" smtClean="0"/>
              <a:t> και στον </a:t>
            </a:r>
            <a:r>
              <a:rPr lang="el-GR" dirty="0" smtClean="0">
                <a:hlinkClick r:id="rId3" tooltip="Κόκυγγας (δεν έχει γραφτεί ακόμα)"/>
              </a:rPr>
              <a:t>κόκκυγα</a:t>
            </a:r>
            <a:r>
              <a:rPr lang="el-GR" dirty="0" smtClean="0"/>
              <a:t> και των δύο </a:t>
            </a:r>
            <a:r>
              <a:rPr lang="el-GR" dirty="0" smtClean="0">
                <a:hlinkClick r:id="rId4" tooltip="Φύλο"/>
              </a:rPr>
              <a:t>φύλων</a:t>
            </a:r>
            <a:r>
              <a:rPr lang="el-GR" dirty="0" smtClean="0"/>
              <a:t>. Είναι η μικρή εκείνη περιοχή (2.5-3 τ.έ.) η οποία εκτείνεται από τα έξω γεννητικά όργανα μέχρι το πρωκτό.</a:t>
            </a:r>
            <a:endParaRPr lang="el-GR" b="1" dirty="0"/>
          </a:p>
        </p:txBody>
      </p:sp>
    </p:spTree>
    <p:extLst>
      <p:ext uri="{BB962C8B-B14F-4D97-AF65-F5344CB8AC3E}">
        <p14:creationId xmlns:p14="http://schemas.microsoft.com/office/powerpoint/2010/main" val="88707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ΦΥΣΙΟΛΟΓΙΚΗ ΧΛΩΡΙΔΑ ΑΝΑΠΝΕΥΣΤΙΚΗΣ ΟΔΟΥ</a:t>
            </a:r>
            <a:endParaRPr lang="el-GR" dirty="0"/>
          </a:p>
        </p:txBody>
      </p:sp>
      <p:sp>
        <p:nvSpPr>
          <p:cNvPr id="3" name="Content Placeholder 2"/>
          <p:cNvSpPr>
            <a:spLocks noGrp="1"/>
          </p:cNvSpPr>
          <p:nvPr>
            <p:ph idx="1"/>
          </p:nvPr>
        </p:nvSpPr>
        <p:spPr/>
        <p:txBody>
          <a:bodyPr>
            <a:normAutofit/>
          </a:bodyPr>
          <a:lstStyle/>
          <a:p>
            <a:pPr marL="0" indent="0">
              <a:buNone/>
            </a:pPr>
            <a:r>
              <a:rPr lang="el-GR" dirty="0"/>
              <a:t>Τα ρουθούνια της μύτης σε βάθος 1 εκατοστό έχουν τη χλωρίδα του δέρματος </a:t>
            </a:r>
            <a:r>
              <a:rPr lang="el-GR" dirty="0" smtClean="0"/>
              <a:t>με επικρατέστερο </a:t>
            </a:r>
            <a:r>
              <a:rPr lang="el-GR" dirty="0"/>
              <a:t>μικρόβιο το </a:t>
            </a:r>
            <a:r>
              <a:rPr lang="el-GR" dirty="0">
                <a:solidFill>
                  <a:srgbClr val="FF0000"/>
                </a:solidFill>
              </a:rPr>
              <a:t>χρυσίζοντα Σταφυλόκοκκο </a:t>
            </a:r>
            <a:r>
              <a:rPr lang="el-GR" dirty="0"/>
              <a:t>σε ποσοστό μόνιμα 15% </a:t>
            </a:r>
            <a:r>
              <a:rPr lang="el-GR" dirty="0" smtClean="0"/>
              <a:t>και παροδικά </a:t>
            </a:r>
            <a:r>
              <a:rPr lang="el-GR" dirty="0"/>
              <a:t>30%.</a:t>
            </a:r>
          </a:p>
          <a:p>
            <a:pPr marL="0" indent="0">
              <a:buNone/>
            </a:pPr>
            <a:r>
              <a:rPr lang="el-GR" dirty="0"/>
              <a:t>Το πίσω μέρος της ρινικής κοιλότητας έχει χλωρίδα, που μοιάζει με αυτή </a:t>
            </a:r>
            <a:r>
              <a:rPr lang="el-GR" dirty="0" smtClean="0"/>
              <a:t>του στόματος</a:t>
            </a:r>
            <a:r>
              <a:rPr lang="el-GR" dirty="0"/>
              <a:t>, καθώς και τον αιμόφιλο της γρίπης και τον πνευμονιόκοκκο.</a:t>
            </a:r>
          </a:p>
          <a:p>
            <a:pPr marL="0" indent="0">
              <a:buNone/>
            </a:pPr>
            <a:r>
              <a:rPr lang="el-GR" dirty="0"/>
              <a:t>Η χλωρίδα του ρινοφάρυγγα φθάνει το πολύ μέχρι το λάρυγγα. Από κει και </a:t>
            </a:r>
            <a:r>
              <a:rPr lang="el-GR" dirty="0" smtClean="0"/>
              <a:t>κάτω υπάρχει </a:t>
            </a:r>
            <a:r>
              <a:rPr lang="el-GR" dirty="0"/>
              <a:t>μόνο παροδική διέλευση μικροβίων.</a:t>
            </a:r>
          </a:p>
        </p:txBody>
      </p:sp>
    </p:spTree>
    <p:extLst>
      <p:ext uri="{BB962C8B-B14F-4D97-AF65-F5344CB8AC3E}">
        <p14:creationId xmlns:p14="http://schemas.microsoft.com/office/powerpoint/2010/main" val="8429648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1040" y="365125"/>
            <a:ext cx="10515600" cy="860171"/>
          </a:xfrm>
        </p:spPr>
        <p:txBody>
          <a:bodyPr>
            <a:normAutofit fontScale="90000"/>
          </a:bodyPr>
          <a:lstStyle/>
          <a:p>
            <a:r>
              <a:rPr lang="el-GR" b="1" dirty="0"/>
              <a:t>ΦΥΣΙΟΛΟΓΙΚΗ ΧΛΩΡΙΔΑ ΤΟΥ ΓΑΣΤΡΕΝΤΕΡΙΚΟΥ ΣΩΛΗΝΑ</a:t>
            </a:r>
            <a:endParaRPr lang="el-GR" dirty="0"/>
          </a:p>
        </p:txBody>
      </p:sp>
      <p:sp>
        <p:nvSpPr>
          <p:cNvPr id="3" name="Content Placeholder 2"/>
          <p:cNvSpPr>
            <a:spLocks noGrp="1"/>
          </p:cNvSpPr>
          <p:nvPr>
            <p:ph idx="1"/>
          </p:nvPr>
        </p:nvSpPr>
        <p:spPr>
          <a:xfrm>
            <a:off x="838200" y="1408176"/>
            <a:ext cx="10515600" cy="4768787"/>
          </a:xfrm>
        </p:spPr>
        <p:txBody>
          <a:bodyPr>
            <a:normAutofit fontScale="70000" lnSpcReduction="20000"/>
          </a:bodyPr>
          <a:lstStyle/>
          <a:p>
            <a:pPr marL="0" indent="0">
              <a:buNone/>
            </a:pPr>
            <a:r>
              <a:rPr lang="el-GR" dirty="0"/>
              <a:t>Η χλωρίδα του στόματος και του φάρυγγα αποτελείται από πάρα πολύ μεγάλο </a:t>
            </a:r>
            <a:r>
              <a:rPr lang="el-GR" dirty="0" smtClean="0"/>
              <a:t>αριθμό </a:t>
            </a:r>
            <a:r>
              <a:rPr lang="el-GR" dirty="0"/>
              <a:t>αερόβιων μικροβίων, που ανήκουν σε πολλά είδη και επίσης από αναερόβια </a:t>
            </a:r>
            <a:r>
              <a:rPr lang="el-GR" dirty="0" smtClean="0"/>
              <a:t>μικρόβια.  Μόνιμη </a:t>
            </a:r>
            <a:r>
              <a:rPr lang="el-GR" dirty="0"/>
              <a:t>χλωρίδα αποτελούν οι </a:t>
            </a:r>
            <a:r>
              <a:rPr lang="el-GR" dirty="0">
                <a:solidFill>
                  <a:srgbClr val="FF0000"/>
                </a:solidFill>
              </a:rPr>
              <a:t>στρεπτόκοκκοι</a:t>
            </a:r>
            <a:r>
              <a:rPr lang="el-GR" dirty="0"/>
              <a:t> (πρασινίζοντες και μη </a:t>
            </a:r>
            <a:r>
              <a:rPr lang="el-GR" dirty="0" smtClean="0"/>
              <a:t>αιμολυτικοί</a:t>
            </a:r>
            <a:r>
              <a:rPr lang="el-GR" dirty="0"/>
              <a:t>), οι στρεπτόκοκκοι των δοντιών και οι </a:t>
            </a:r>
            <a:r>
              <a:rPr lang="el-GR" dirty="0">
                <a:solidFill>
                  <a:srgbClr val="FF0000"/>
                </a:solidFill>
              </a:rPr>
              <a:t>ναϊσσέριες</a:t>
            </a:r>
            <a:r>
              <a:rPr lang="el-GR" dirty="0"/>
              <a:t>.</a:t>
            </a:r>
          </a:p>
          <a:p>
            <a:pPr marL="0" indent="0">
              <a:buNone/>
            </a:pPr>
            <a:r>
              <a:rPr lang="el-GR" dirty="0">
                <a:solidFill>
                  <a:srgbClr val="FF0000"/>
                </a:solidFill>
              </a:rPr>
              <a:t>Ο οισοφάγος, το στομάχι και το άνω τμήμα του λεπτού εντέρου δεν έχουν </a:t>
            </a:r>
            <a:r>
              <a:rPr lang="el-GR" dirty="0" smtClean="0">
                <a:solidFill>
                  <a:srgbClr val="FF0000"/>
                </a:solidFill>
              </a:rPr>
              <a:t>χλωρίδα</a:t>
            </a:r>
            <a:r>
              <a:rPr lang="el-GR" dirty="0">
                <a:solidFill>
                  <a:srgbClr val="FF0000"/>
                </a:solidFill>
              </a:rPr>
              <a:t>, αλλά παροδική διέλευση μικροβίων, που εισέρχονται με την τροφή και </a:t>
            </a:r>
            <a:r>
              <a:rPr lang="el-GR" dirty="0" smtClean="0">
                <a:solidFill>
                  <a:srgbClr val="FF0000"/>
                </a:solidFill>
              </a:rPr>
              <a:t>τις εκκρίσεις </a:t>
            </a:r>
            <a:r>
              <a:rPr lang="el-GR" dirty="0">
                <a:solidFill>
                  <a:srgbClr val="FF0000"/>
                </a:solidFill>
              </a:rPr>
              <a:t>του ρινοφάρυγγα και του στόματος.</a:t>
            </a:r>
          </a:p>
          <a:p>
            <a:pPr marL="0" indent="0">
              <a:buNone/>
            </a:pPr>
            <a:r>
              <a:rPr lang="el-GR" dirty="0"/>
              <a:t>Χλωρίδα αναπτύσσεται στο κάτω μέρος του λεπτού εντέρου και ιδιαίτερα </a:t>
            </a:r>
            <a:r>
              <a:rPr lang="el-GR" dirty="0" smtClean="0"/>
              <a:t>στον ειλεό</a:t>
            </a:r>
            <a:r>
              <a:rPr lang="el-GR" dirty="0"/>
              <a:t>. Μοιάζει πολύ με τη χλωρίδα του παχέος εντέρου.</a:t>
            </a:r>
          </a:p>
          <a:p>
            <a:pPr marL="0" indent="0">
              <a:buNone/>
            </a:pPr>
            <a:r>
              <a:rPr lang="el-GR" b="1" dirty="0">
                <a:solidFill>
                  <a:srgbClr val="FF0000"/>
                </a:solidFill>
              </a:rPr>
              <a:t>Το παχύ έντερο έχει την πλουσιότερη και αφθονότερη σε όγκο και </a:t>
            </a:r>
            <a:r>
              <a:rPr lang="el-GR" b="1" dirty="0" smtClean="0">
                <a:solidFill>
                  <a:srgbClr val="FF0000"/>
                </a:solidFill>
              </a:rPr>
              <a:t>μικροβιακά είδη </a:t>
            </a:r>
            <a:r>
              <a:rPr lang="el-GR" b="1" dirty="0">
                <a:solidFill>
                  <a:srgbClr val="FF0000"/>
                </a:solidFill>
              </a:rPr>
              <a:t>χλωρίδα</a:t>
            </a:r>
            <a:r>
              <a:rPr lang="el-GR" dirty="0"/>
              <a:t>. Είναι επίσης η πιο μελετημένη χλωρίδα του ανθρωπίνου σώματος. </a:t>
            </a:r>
            <a:r>
              <a:rPr lang="el-GR" b="1" dirty="0" smtClean="0">
                <a:solidFill>
                  <a:srgbClr val="FF0000"/>
                </a:solidFill>
              </a:rPr>
              <a:t>Το 90</a:t>
            </a:r>
            <a:r>
              <a:rPr lang="el-GR" b="1" dirty="0">
                <a:solidFill>
                  <a:srgbClr val="FF0000"/>
                </a:solidFill>
              </a:rPr>
              <a:t>% τουλάχιστον των μικροβίων είναι αναερόβια. Το υπόλοιπο 10% </a:t>
            </a:r>
            <a:r>
              <a:rPr lang="el-GR" b="1" dirty="0" smtClean="0">
                <a:solidFill>
                  <a:srgbClr val="FF0000"/>
                </a:solidFill>
              </a:rPr>
              <a:t>αποτελείται από </a:t>
            </a:r>
            <a:r>
              <a:rPr lang="el-GR" b="1" dirty="0">
                <a:solidFill>
                  <a:srgbClr val="FF0000"/>
                </a:solidFill>
              </a:rPr>
              <a:t>αερόβια ή προαιρετικά αναερόβια μεταξύ των οποίων επικρατεί το </a:t>
            </a:r>
            <a:r>
              <a:rPr lang="el-GR" b="1" dirty="0" smtClean="0">
                <a:solidFill>
                  <a:srgbClr val="FF0000"/>
                </a:solidFill>
              </a:rPr>
              <a:t>Κολοβακτηρίο </a:t>
            </a:r>
            <a:r>
              <a:rPr lang="el-GR" b="1" i="1" dirty="0">
                <a:solidFill>
                  <a:srgbClr val="FF0000"/>
                </a:solidFill>
              </a:rPr>
              <a:t>(Escherichia coli) </a:t>
            </a:r>
            <a:r>
              <a:rPr lang="el-GR" b="1" dirty="0">
                <a:solidFill>
                  <a:srgbClr val="FF0000"/>
                </a:solidFill>
              </a:rPr>
              <a:t>και ακολουθούν οι εντερόκοκκοι, οι μύκητες και πολλά </a:t>
            </a:r>
            <a:r>
              <a:rPr lang="el-GR" b="1" dirty="0" smtClean="0">
                <a:solidFill>
                  <a:srgbClr val="FF0000"/>
                </a:solidFill>
              </a:rPr>
              <a:t>άλλα είδη </a:t>
            </a:r>
            <a:r>
              <a:rPr lang="el-GR" b="1" dirty="0">
                <a:solidFill>
                  <a:srgbClr val="FF0000"/>
                </a:solidFill>
              </a:rPr>
              <a:t>εντεροβακτηριακών.</a:t>
            </a:r>
          </a:p>
          <a:p>
            <a:pPr marL="0" indent="0">
              <a:buNone/>
            </a:pPr>
            <a:r>
              <a:rPr lang="el-GR" dirty="0"/>
              <a:t>Η επικράτηση ενός είδους ή μιας ομάδας μικροβίων επηρεάζεται από το </a:t>
            </a:r>
            <a:r>
              <a:rPr lang="el-GR" dirty="0" smtClean="0"/>
              <a:t>είδος της </a:t>
            </a:r>
            <a:r>
              <a:rPr lang="el-GR" dirty="0"/>
              <a:t>διατροφής (κρέας, ψάρια, λαχανικά, γαλακτοκομικά κ.ά</a:t>
            </a:r>
            <a:r>
              <a:rPr lang="el-GR" dirty="0" smtClean="0"/>
              <a:t>.). </a:t>
            </a:r>
            <a:r>
              <a:rPr lang="el-GR" b="1" i="1" u="sng" dirty="0" smtClean="0">
                <a:solidFill>
                  <a:srgbClr val="FF0000"/>
                </a:solidFill>
              </a:rPr>
              <a:t>Υπολογίζεται </a:t>
            </a:r>
            <a:r>
              <a:rPr lang="el-GR" b="1" i="1" u="sng" dirty="0">
                <a:solidFill>
                  <a:srgbClr val="FF0000"/>
                </a:solidFill>
              </a:rPr>
              <a:t>ότι στα κόπρανα του ενήλικα το 30% του υγρού ή το 25% του </a:t>
            </a:r>
            <a:r>
              <a:rPr lang="el-GR" b="1" i="1" u="sng" dirty="0" smtClean="0">
                <a:solidFill>
                  <a:srgbClr val="FF0000"/>
                </a:solidFill>
              </a:rPr>
              <a:t>ξηρού </a:t>
            </a:r>
            <a:r>
              <a:rPr lang="el-GR" b="1" i="1" u="sng" dirty="0">
                <a:solidFill>
                  <a:srgbClr val="FF0000"/>
                </a:solidFill>
              </a:rPr>
              <a:t>βάρους τους οφείλεται στα μικρόβια της φυσιολογικής χλωρίδας του εντέρου.</a:t>
            </a:r>
          </a:p>
        </p:txBody>
      </p:sp>
    </p:spTree>
    <p:extLst>
      <p:ext uri="{BB962C8B-B14F-4D97-AF65-F5344CB8AC3E}">
        <p14:creationId xmlns:p14="http://schemas.microsoft.com/office/powerpoint/2010/main" val="25195765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ΦΥΣΙΟΛΟΓΙΚΗ ΧΛΩΡΙΔΑ ΟΥΡΟΓΕΝΝΗΤΙΚΟΥ ΣΥΣΤΗΜΑΤΟΣ</a:t>
            </a:r>
            <a:endParaRPr lang="el-GR" dirty="0"/>
          </a:p>
        </p:txBody>
      </p:sp>
      <p:sp>
        <p:nvSpPr>
          <p:cNvPr id="3" name="Content Placeholder 2"/>
          <p:cNvSpPr>
            <a:spLocks noGrp="1"/>
          </p:cNvSpPr>
          <p:nvPr>
            <p:ph idx="1"/>
          </p:nvPr>
        </p:nvSpPr>
        <p:spPr/>
        <p:txBody>
          <a:bodyPr>
            <a:normAutofit/>
          </a:bodyPr>
          <a:lstStyle/>
          <a:p>
            <a:pPr marL="0" indent="0">
              <a:buNone/>
            </a:pPr>
            <a:r>
              <a:rPr lang="el-GR" dirty="0"/>
              <a:t>Την πλουσιότερη χλωρίδα στην περιοχή αυτή την έχει ο γυναικείος κόλπος. </a:t>
            </a:r>
            <a:r>
              <a:rPr lang="el-GR" dirty="0" smtClean="0"/>
              <a:t>Πριν από </a:t>
            </a:r>
            <a:r>
              <a:rPr lang="el-GR" dirty="0"/>
              <a:t>την ήβη και μετά την εμμηνόπαυση η χλωρίδα αποτελείται από τα μικρόβια </a:t>
            </a:r>
            <a:r>
              <a:rPr lang="el-GR" dirty="0" smtClean="0"/>
              <a:t>του δέρματος</a:t>
            </a:r>
            <a:r>
              <a:rPr lang="el-GR" dirty="0"/>
              <a:t>, του εντέρου και του περινέου.</a:t>
            </a:r>
          </a:p>
          <a:p>
            <a:pPr marL="0" indent="0">
              <a:buNone/>
            </a:pPr>
            <a:r>
              <a:rPr lang="el-GR" dirty="0"/>
              <a:t>Κατά την αναπαραγωγική ηλικία αποτελείται κυρίως από αναερόβια, </a:t>
            </a:r>
            <a:r>
              <a:rPr lang="el-GR" dirty="0" smtClean="0"/>
              <a:t>μικροαερόφιλους </a:t>
            </a:r>
            <a:r>
              <a:rPr lang="el-GR" dirty="0"/>
              <a:t>γαλακτοβάκιλλους και βακτηρίδια που μπορούν να επιζήσουν σε </a:t>
            </a:r>
            <a:r>
              <a:rPr lang="el-GR" dirty="0" smtClean="0"/>
              <a:t>όξινο περιβάλλον </a:t>
            </a:r>
            <a:r>
              <a:rPr lang="el-GR" dirty="0"/>
              <a:t>(</a:t>
            </a:r>
            <a:r>
              <a:rPr lang="en-US" dirty="0"/>
              <a:t>pH 4-5).</a:t>
            </a:r>
          </a:p>
          <a:p>
            <a:pPr marL="0" indent="0">
              <a:buNone/>
            </a:pPr>
            <a:r>
              <a:rPr lang="el-GR" dirty="0"/>
              <a:t>Το πρόσθιο άκρο της ουρήθρας έχει τα μικρόβια του δέρματος (κόλπου - </a:t>
            </a:r>
            <a:r>
              <a:rPr lang="el-GR" dirty="0" smtClean="0"/>
              <a:t>περινέου</a:t>
            </a:r>
            <a:r>
              <a:rPr lang="el-GR" dirty="0"/>
              <a:t>), μυκοπλάσματα, μύκητες και χλαμύδια.</a:t>
            </a:r>
          </a:p>
        </p:txBody>
      </p:sp>
    </p:spTree>
    <p:extLst>
      <p:ext uri="{BB962C8B-B14F-4D97-AF65-F5344CB8AC3E}">
        <p14:creationId xmlns:p14="http://schemas.microsoft.com/office/powerpoint/2010/main" val="27973055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TotalTime>
  <Words>2107</Words>
  <Application>Microsoft Office PowerPoint</Application>
  <PresentationFormat>Widescreen</PresentationFormat>
  <Paragraphs>111</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Office Theme</vt:lpstr>
      <vt:lpstr>Υγιεινή - Μικροβιολογία</vt:lpstr>
      <vt:lpstr>Περιεχόμενα</vt:lpstr>
      <vt:lpstr>ΦΥΣΙΟΛΟΓΙΚΗ ΧΛΩΡΙΔΑ</vt:lpstr>
      <vt:lpstr> Οι περιοχές που έχουν φυσιολογική χλωρίδα είναι: </vt:lpstr>
      <vt:lpstr> Χλωρίδα δεν έχουν οι κλειστές κοιλότητες του σώματος και τα υγρά όπως: </vt:lpstr>
      <vt:lpstr>ΦΥΣΙΟΛΟΓΙΚΗ ΧΛΩΡΙΔΑ ΤΟΥ ΔΕΡΜΑΤΟΣ</vt:lpstr>
      <vt:lpstr>ΦΥΣΙΟΛΟΓΙΚΗ ΧΛΩΡΙΔΑ ΑΝΑΠΝΕΥΣΤΙΚΗΣ ΟΔΟΥ</vt:lpstr>
      <vt:lpstr>ΦΥΣΙΟΛΟΓΙΚΗ ΧΛΩΡΙΔΑ ΤΟΥ ΓΑΣΤΡΕΝΤΕΡΙΚΟΥ ΣΩΛΗΝΑ</vt:lpstr>
      <vt:lpstr>ΦΥΣΙΟΛΟΓΙΚΗ ΧΛΩΡΙΔΑ ΟΥΡΟΓΕΝΝΗΤΙΚΟΥ ΣΥΣΤΗΜΑΤΟΣ</vt:lpstr>
      <vt:lpstr>ΦΥΣΙΟΛΟΓΙΚΗ ΧΛΩΡΙΔΑ ΟΦΘΑΛΜΩΝ</vt:lpstr>
      <vt:lpstr>ΦΥΣΙΟΛΟΓΙΚΗ ΧΛΩΡΙΔΑ ΑΦΤΙΩΝ</vt:lpstr>
      <vt:lpstr>Χλωρίδα του κόλπου και υγιεινή - Κολπίτιδες</vt:lpstr>
      <vt:lpstr>Οι Παράγοντες που διαταράσσουν τη ισορροπία της φυσιολογικής χλωρίδα είναι οι εξής: </vt:lpstr>
      <vt:lpstr>Κολπίτιδα</vt:lpstr>
      <vt:lpstr>Συμβουλές για πρόληψη: </vt:lpstr>
      <vt:lpstr>PowerPoint Presentation</vt:lpstr>
      <vt:lpstr>PowerPoint Presentation</vt:lpstr>
      <vt:lpstr>Προβιοτικά - Ορισμός</vt:lpstr>
      <vt:lpstr>Τροφές πλούσιες σε προβιοτικά</vt:lpstr>
      <vt:lpstr>Τροφές πλούσιες σε προβιοτικά (συνέχεια)</vt:lpstr>
      <vt:lpstr>Τροφές πλούσιες σε προβιοτικά (συνέχεια)</vt:lpstr>
      <vt:lpstr>Τροφές πλούσιες σε προβιοτικά (συνέχεια)</vt:lpstr>
      <vt:lpstr>Τροφές πλούσιες σε προβιοτικά (συνέχεια)</vt:lpstr>
      <vt:lpstr>PowerPoint Presentation</vt:lpstr>
      <vt:lpstr>Τροφές πλούσιες σε προβιοτικά (συνέχεια)</vt:lpstr>
      <vt:lpstr>Προβιοτικά στη διατροφή – Ο απόλυτος οδηγός </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Υγιεινή - Μικροβιολογία</dc:title>
  <dc:creator>Microsoft account</dc:creator>
  <cp:lastModifiedBy>Microsoft account</cp:lastModifiedBy>
  <cp:revision>8</cp:revision>
  <dcterms:created xsi:type="dcterms:W3CDTF">2022-12-14T05:49:11Z</dcterms:created>
  <dcterms:modified xsi:type="dcterms:W3CDTF">2022-12-19T08:46:54Z</dcterms:modified>
</cp:coreProperties>
</file>