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3"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99615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77480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7031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080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01037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12120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4945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19104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52348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25350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337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8" name="Footer Placeholder 7"/>
          <p:cNvSpPr>
            <a:spLocks noGrp="1"/>
          </p:cNvSpPr>
          <p:nvPr>
            <p:ph type="ftr" sz="quarter" idx="11"/>
          </p:nvPr>
        </p:nvSpPr>
        <p:spPr/>
        <p:txBody>
          <a:bodyPr/>
          <a:lstStyle/>
          <a:p>
            <a:endParaRPr lang="en-US" dirty="0">
              <a:solidFill>
                <a:srgbClr val="000000">
                  <a:tint val="75000"/>
                </a:srgb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082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4" name="Footer Placeholder 3"/>
          <p:cNvSpPr>
            <a:spLocks noGrp="1"/>
          </p:cNvSpPr>
          <p:nvPr>
            <p:ph type="ftr" sz="quarter" idx="11"/>
          </p:nvPr>
        </p:nvSpPr>
        <p:spPr/>
        <p:txBody>
          <a:bodyPr/>
          <a:lstStyle/>
          <a:p>
            <a:endParaRPr lang="en-US" dirty="0">
              <a:solidFill>
                <a:srgbClr val="000000">
                  <a:tint val="75000"/>
                </a:srgb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38528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3" name="Footer Placeholder 2"/>
          <p:cNvSpPr>
            <a:spLocks noGrp="1"/>
          </p:cNvSpPr>
          <p:nvPr>
            <p:ph type="ftr" sz="quarter" idx="11"/>
          </p:nvPr>
        </p:nvSpPr>
        <p:spPr/>
        <p:txBody>
          <a:bodyPr/>
          <a:lstStyle/>
          <a:p>
            <a:endParaRPr lang="en-US" dirty="0">
              <a:solidFill>
                <a:srgbClr val="000000">
                  <a:tint val="75000"/>
                </a:srgb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72387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7093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solidFill>
                  <a:srgbClr val="000000">
                    <a:tint val="75000"/>
                  </a:srgbClr>
                </a:solidFill>
              </a:rPr>
              <a:pPr/>
              <a:t>5/26/2024</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7517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5/26/2024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93659520"/>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2839379" y="2845062"/>
            <a:ext cx="8915399" cy="1126283"/>
          </a:xfrm>
        </p:spPr>
        <p:txBody>
          <a:bodyPr>
            <a:normAutofit/>
          </a:bodyPr>
          <a:lstStyle/>
          <a:p>
            <a:r>
              <a:rPr lang="el-GR" sz="3200" b="1" cap="none" dirty="0">
                <a:solidFill>
                  <a:schemeClr val="accent1"/>
                </a:solidFill>
                <a:latin typeface="Comic Sans MS" panose="030F0702030302020204" pitchFamily="66" charset="0"/>
              </a:rPr>
              <a:t>Διαπροσωπικές </a:t>
            </a:r>
            <a:r>
              <a:rPr lang="el-GR" sz="3200" b="1" cap="none" dirty="0" smtClean="0">
                <a:solidFill>
                  <a:schemeClr val="accent1"/>
                </a:solidFill>
                <a:latin typeface="Comic Sans MS" panose="030F0702030302020204" pitchFamily="66" charset="0"/>
              </a:rPr>
              <a:t>επικοινωνίες ΙΙΙ</a:t>
            </a:r>
            <a:endParaRPr lang="el-GR" sz="3200" b="1" cap="none" dirty="0">
              <a:solidFill>
                <a:schemeClr val="accent1"/>
              </a:solidFill>
              <a:latin typeface="Comic Sans MS" panose="030F0702030302020204" pitchFamily="66" charset="0"/>
            </a:endParaRPr>
          </a:p>
          <a:p>
            <a:endParaRPr lang="el-GR" sz="3200" b="1" cap="none" dirty="0">
              <a:solidFill>
                <a:schemeClr val="accent1"/>
              </a:solidFill>
              <a:latin typeface="Comic Sans MS" panose="030F0702030302020204" pitchFamily="66" charset="0"/>
            </a:endParaRPr>
          </a:p>
        </p:txBody>
      </p:sp>
    </p:spTree>
    <p:extLst>
      <p:ext uri="{BB962C8B-B14F-4D97-AF65-F5344CB8AC3E}">
        <p14:creationId xmlns:p14="http://schemas.microsoft.com/office/powerpoint/2010/main" val="3957276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nSpc>
                <a:spcPct val="150000"/>
              </a:lnSpc>
            </a:pPr>
            <a:r>
              <a:rPr lang="el-GR" dirty="0" smtClean="0">
                <a:latin typeface="Arial" panose="020B0604020202020204" pitchFamily="34" charset="0"/>
                <a:cs typeface="Arial" panose="020B0604020202020204" pitchFamily="34" charset="0"/>
              </a:rPr>
              <a:t>Ο θεραπευτής πρέπει να είναι καθοδηγητικός στην επισήμανση γεγονότων που μπορεί να παρεμβάλλονται στη συγκεκριμένη θεραπευτική προσέγγιση που προγραμματίζει.</a:t>
            </a:r>
          </a:p>
          <a:p>
            <a:pPr>
              <a:lnSpc>
                <a:spcPct val="150000"/>
              </a:lnSpc>
            </a:pPr>
            <a:r>
              <a:rPr lang="el-GR" dirty="0" smtClean="0">
                <a:latin typeface="Arial" panose="020B0604020202020204" pitchFamily="34" charset="0"/>
                <a:cs typeface="Arial" panose="020B0604020202020204" pitchFamily="34" charset="0"/>
              </a:rPr>
              <a:t>Οι ασθενείς θα συμμετάσχουν πιο εύκολα αν ο θεραπευτής επιδείξει πραγματικό ενδιαφέρον για την καλή τους κατάσταση σε κάθε επαφή.</a:t>
            </a:r>
          </a:p>
          <a:p>
            <a:pPr>
              <a:lnSpc>
                <a:spcPct val="150000"/>
              </a:lnSpc>
            </a:pPr>
            <a:r>
              <a:rPr lang="el-GR" dirty="0" smtClean="0">
                <a:latin typeface="Arial" panose="020B0604020202020204" pitchFamily="34" charset="0"/>
                <a:cs typeface="Arial" panose="020B0604020202020204" pitchFamily="34" charset="0"/>
              </a:rPr>
              <a:t>Ο θεραπευτής παίζει σημαντικό ρόλο στη βοήθεια και του γιατρού και του ασθενή για την παροχή ποιοτικής θεραπείας.</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092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157891" y="1210574"/>
            <a:ext cx="8915400" cy="3777622"/>
          </a:xfrm>
        </p:spPr>
        <p:txBody>
          <a:bodyPr/>
          <a:lstStyle/>
          <a:p>
            <a:pPr>
              <a:lnSpc>
                <a:spcPct val="150000"/>
              </a:lnSpc>
            </a:pPr>
            <a:r>
              <a:rPr lang="el-GR" sz="2000" b="1" dirty="0" smtClean="0">
                <a:latin typeface="Arial" panose="020B0604020202020204" pitchFamily="34" charset="0"/>
                <a:cs typeface="Arial" panose="020B0604020202020204" pitchFamily="34" charset="0"/>
              </a:rPr>
              <a:t>Κατάθλιψη</a:t>
            </a: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Θεραπεύεται με συμβουλές και θεραπευτικές αγωγές</a:t>
            </a: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Κάποιοι ασθενείς ανταποκρίνονται θετικά μόνο με συμβουλές.</a:t>
            </a: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Σε περίπτωση χορήγησης αγωγής, απαιτείται προσεκτική παρακολούθηση.</a:t>
            </a: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Σημαντική η ενημέρωση από τον υπεύθυνο γιατρό για οποιασδήποτε </a:t>
            </a:r>
            <a:r>
              <a:rPr lang="el-GR" dirty="0" err="1" smtClean="0">
                <a:latin typeface="Arial" panose="020B0604020202020204" pitchFamily="34" charset="0"/>
                <a:cs typeface="Arial" panose="020B0604020202020204" pitchFamily="34" charset="0"/>
              </a:rPr>
              <a:t>αλλγές</a:t>
            </a:r>
            <a:r>
              <a:rPr lang="el-GR" dirty="0" smtClean="0">
                <a:latin typeface="Arial" panose="020B0604020202020204" pitchFamily="34" charset="0"/>
                <a:cs typeface="Arial" panose="020B0604020202020204" pitchFamily="34" charset="0"/>
              </a:rPr>
              <a:t> στον ασθενή.</a:t>
            </a: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Υπάρχουν πολλά είδη κατάθλιψης.</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692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vert="horz" lIns="91440" tIns="45720" rIns="91440" bIns="45720" rtlCol="0">
            <a:normAutofit fontScale="85000" lnSpcReduction="10000"/>
          </a:bodyPr>
          <a:lstStyle/>
          <a:p>
            <a:pPr>
              <a:lnSpc>
                <a:spcPct val="150000"/>
              </a:lnSpc>
            </a:pPr>
            <a:r>
              <a:rPr lang="el-GR" sz="2400" b="1" dirty="0">
                <a:latin typeface="Arial" panose="020B0604020202020204" pitchFamily="34" charset="0"/>
                <a:cs typeface="Arial" panose="020B0604020202020204" pitchFamily="34" charset="0"/>
              </a:rPr>
              <a:t>Ψυχοσωματικές ασθένειες</a:t>
            </a:r>
          </a:p>
          <a:p>
            <a:pPr>
              <a:lnSpc>
                <a:spcPct val="150000"/>
              </a:lnSpc>
              <a:buFont typeface="Wingdings" panose="05000000000000000000" pitchFamily="2" charset="2"/>
              <a:buChar char="§"/>
            </a:pPr>
            <a:r>
              <a:rPr lang="el-GR" sz="2000" dirty="0">
                <a:latin typeface="Arial" panose="020B0604020202020204" pitchFamily="34" charset="0"/>
                <a:cs typeface="Arial" panose="020B0604020202020204" pitchFamily="34" charset="0"/>
              </a:rPr>
              <a:t>Δεν αποτελούν μέρος της φαντασίας μας.</a:t>
            </a:r>
          </a:p>
          <a:p>
            <a:pPr>
              <a:lnSpc>
                <a:spcPct val="150000"/>
              </a:lnSpc>
              <a:buFont typeface="Wingdings" panose="05000000000000000000" pitchFamily="2" charset="2"/>
              <a:buChar char="§"/>
            </a:pPr>
            <a:r>
              <a:rPr lang="el-GR" sz="2000" dirty="0">
                <a:latin typeface="Arial" panose="020B0604020202020204" pitchFamily="34" charset="0"/>
                <a:cs typeface="Arial" panose="020B0604020202020204" pitchFamily="34" charset="0"/>
              </a:rPr>
              <a:t>Οι ασθενείς αυτοί έχουν συμπτώματα συναισθηματικής κι όχι οργανικής φύσης.</a:t>
            </a:r>
          </a:p>
          <a:p>
            <a:pPr>
              <a:lnSpc>
                <a:spcPct val="150000"/>
              </a:lnSpc>
              <a:buFont typeface="Wingdings" panose="05000000000000000000" pitchFamily="2" charset="2"/>
              <a:buChar char="§"/>
            </a:pPr>
            <a:r>
              <a:rPr lang="el-GR" sz="2000" dirty="0">
                <a:latin typeface="Arial" panose="020B0604020202020204" pitchFamily="34" charset="0"/>
                <a:cs typeface="Arial" panose="020B0604020202020204" pitchFamily="34" charset="0"/>
              </a:rPr>
              <a:t>Έχουν βαριά συναισθήματα ενοχής, απογοήτευσης, φόβου, άγχους και εχθρότητας</a:t>
            </a:r>
          </a:p>
          <a:p>
            <a:pPr>
              <a:lnSpc>
                <a:spcPct val="150000"/>
              </a:lnSpc>
              <a:buFont typeface="Wingdings" panose="05000000000000000000" pitchFamily="2" charset="2"/>
              <a:buChar char="§"/>
            </a:pPr>
            <a:r>
              <a:rPr lang="el-GR" sz="2000" dirty="0">
                <a:latin typeface="Arial" panose="020B0604020202020204" pitchFamily="34" charset="0"/>
                <a:cs typeface="Arial" panose="020B0604020202020204" pitchFamily="34" charset="0"/>
              </a:rPr>
              <a:t>Οι ασθενείς μπορεί να μην νοιώθουν αυτά τα συναισθήματα.</a:t>
            </a:r>
          </a:p>
          <a:p>
            <a:pPr>
              <a:lnSpc>
                <a:spcPct val="150000"/>
              </a:lnSpc>
              <a:buFont typeface="Wingdings" panose="05000000000000000000" pitchFamily="2" charset="2"/>
              <a:buChar char="§"/>
            </a:pPr>
            <a:r>
              <a:rPr lang="el-GR" sz="2000" dirty="0">
                <a:latin typeface="Arial" panose="020B0604020202020204" pitchFamily="34" charset="0"/>
                <a:cs typeface="Arial" panose="020B0604020202020204" pitchFamily="34" charset="0"/>
              </a:rPr>
              <a:t>Οι ασθένειες που έχουν σχέση με το </a:t>
            </a:r>
            <a:r>
              <a:rPr lang="el-GR" sz="2000" dirty="0" err="1">
                <a:latin typeface="Arial" panose="020B0604020202020204" pitchFamily="34" charset="0"/>
                <a:cs typeface="Arial" panose="020B0604020202020204" pitchFamily="34" charset="0"/>
              </a:rPr>
              <a:t>στρές</a:t>
            </a:r>
            <a:r>
              <a:rPr lang="el-GR" sz="2000" dirty="0">
                <a:latin typeface="Arial" panose="020B0604020202020204" pitchFamily="34" charset="0"/>
                <a:cs typeface="Arial" panose="020B0604020202020204" pitchFamily="34" charset="0"/>
              </a:rPr>
              <a:t> είναι κάποιες από τις συνήθεις σωματικές εκφράσεις ψυχικών ασθενειών .</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5455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vert="horz" lIns="91440" tIns="45720" rIns="91440" bIns="45720" rtlCol="0">
            <a:normAutofit fontScale="92500"/>
          </a:bodyPr>
          <a:lstStyle/>
          <a:p>
            <a:pPr>
              <a:lnSpc>
                <a:spcPct val="150000"/>
              </a:lnSpc>
            </a:pPr>
            <a:r>
              <a:rPr lang="el-GR" sz="2200" dirty="0">
                <a:latin typeface="Arial" panose="020B0604020202020204" pitchFamily="34" charset="0"/>
                <a:cs typeface="Arial" panose="020B0604020202020204" pitchFamily="34" charset="0"/>
              </a:rPr>
              <a:t>Άγχος </a:t>
            </a:r>
            <a:endParaRPr lang="el-GR" sz="2200"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
            </a:pPr>
            <a:r>
              <a:rPr lang="el-GR" sz="1900" dirty="0">
                <a:latin typeface="Arial" panose="020B0604020202020204" pitchFamily="34" charset="0"/>
                <a:cs typeface="Arial" panose="020B0604020202020204" pitchFamily="34" charset="0"/>
              </a:rPr>
              <a:t>Είναι μια κατάσταση που συνδέεται με το στρες και στην οποία ο ασθενής βρίσκεται σε μόνιμη κατάσταση ανησυχίας.</a:t>
            </a:r>
          </a:p>
          <a:p>
            <a:pPr>
              <a:lnSpc>
                <a:spcPct val="150000"/>
              </a:lnSpc>
              <a:buFont typeface="Wingdings" panose="05000000000000000000" pitchFamily="2" charset="2"/>
              <a:buChar char="§"/>
            </a:pPr>
            <a:r>
              <a:rPr lang="el-GR" sz="1900" dirty="0">
                <a:latin typeface="Arial" panose="020B0604020202020204" pitchFamily="34" charset="0"/>
                <a:cs typeface="Arial" panose="020B0604020202020204" pitchFamily="34" charset="0"/>
              </a:rPr>
              <a:t>Αυτοί που συνεχώς νιώθουν φόβο έχουν ποικιλία σωματικών συμπτωμάτων που οδηγούν σε σοβαρές ασθένειες αν δεν θεραπευτούν.</a:t>
            </a:r>
          </a:p>
          <a:p>
            <a:pPr>
              <a:lnSpc>
                <a:spcPct val="150000"/>
              </a:lnSpc>
              <a:buFont typeface="Wingdings" panose="05000000000000000000" pitchFamily="2" charset="2"/>
              <a:buChar char="§"/>
            </a:pPr>
            <a:r>
              <a:rPr lang="el-GR" sz="1900" dirty="0">
                <a:latin typeface="Arial" panose="020B0604020202020204" pitchFamily="34" charset="0"/>
                <a:cs typeface="Arial" panose="020B0604020202020204" pitchFamily="34" charset="0"/>
              </a:rPr>
              <a:t>Οι ασθενείς αυτού του είδους συνήθως χρειάζονται συνδυασμό συμβουλευτικής και φαρμακευτικής αγωγής για να </a:t>
            </a:r>
            <a:r>
              <a:rPr lang="el-GR" sz="1900" dirty="0" err="1">
                <a:latin typeface="Arial" panose="020B0604020202020204" pitchFamily="34" charset="0"/>
                <a:cs typeface="Arial" panose="020B0604020202020204" pitchFamily="34" charset="0"/>
              </a:rPr>
              <a:t>ανκτήσουν</a:t>
            </a:r>
            <a:r>
              <a:rPr lang="el-GR" sz="1900" dirty="0">
                <a:latin typeface="Arial" panose="020B0604020202020204" pitchFamily="34" charset="0"/>
                <a:cs typeface="Arial" panose="020B0604020202020204" pitchFamily="34" charset="0"/>
              </a:rPr>
              <a:t> την καλή κατάσταση υγείας.</a:t>
            </a:r>
            <a:endParaRPr lang="el-GR"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3401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vert="horz" lIns="91440" tIns="45720" rIns="91440" bIns="45720" rtlCol="0">
            <a:normAutofit lnSpcReduction="10000"/>
          </a:bodyPr>
          <a:lstStyle/>
          <a:p>
            <a:pPr>
              <a:lnSpc>
                <a:spcPct val="150000"/>
              </a:lnSpc>
            </a:pPr>
            <a:r>
              <a:rPr lang="el-GR" sz="2000" b="1" dirty="0">
                <a:latin typeface="Arial" panose="020B0604020202020204" pitchFamily="34" charset="0"/>
                <a:cs typeface="Arial" panose="020B0604020202020204" pitchFamily="34" charset="0"/>
              </a:rPr>
              <a:t>Ψύχωση</a:t>
            </a:r>
            <a:r>
              <a:rPr lang="el-GR" sz="2000" dirty="0">
                <a:latin typeface="Arial" panose="020B0604020202020204" pitchFamily="34" charset="0"/>
                <a:cs typeface="Arial" panose="020B0604020202020204" pitchFamily="34" charset="0"/>
              </a:rPr>
              <a:t> </a:t>
            </a:r>
            <a:endParaRPr lang="el-GR" sz="2000" dirty="0" smtClean="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Αποτελεί μια εμφανής νοητική διαταραχή που χαρακτηρίζεται από εξασθένηση της νοητικής, σωματικής και κοινωνικής λειτουργίας.</a:t>
            </a: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Παρατηρούνται αρκετές διακυμάνσεις στη διάθεση αυτών των ατόμων και μπορεί να επιβάλλεται η νοσηλεία τους σε νοσοκομείο.</a:t>
            </a:r>
          </a:p>
          <a:p>
            <a:pPr>
              <a:lnSpc>
                <a:spcPct val="150000"/>
              </a:lnSpc>
              <a:buFont typeface="Wingdings" panose="05000000000000000000" pitchFamily="2" charset="2"/>
              <a:buChar char="§"/>
            </a:pPr>
            <a:r>
              <a:rPr lang="el-GR" dirty="0" smtClean="0">
                <a:latin typeface="Arial" panose="020B0604020202020204" pitchFamily="34" charset="0"/>
                <a:cs typeface="Arial" panose="020B0604020202020204" pitchFamily="34" charset="0"/>
              </a:rPr>
              <a:t>Κάποια άτομα με  ψυχωτικές καταστάσεις μπορεί με μακροχρόνια θεραπεία να επιστρέψουν στη φυσιολογική λειτουργία, ενώ άλλες ψυχωτικές καταστάσεις είναι μη αναστρέψιμες.</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805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Θεραπεία </a:t>
            </a:r>
            <a:endParaRPr lang="el-GR" b="1" dirty="0"/>
          </a:p>
        </p:txBody>
      </p:sp>
      <p:sp>
        <p:nvSpPr>
          <p:cNvPr id="3" name="Θέση περιεχομένου 2"/>
          <p:cNvSpPr>
            <a:spLocks noGrp="1"/>
          </p:cNvSpPr>
          <p:nvPr>
            <p:ph idx="1"/>
          </p:nvPr>
        </p:nvSpPr>
        <p:spPr>
          <a:xfrm>
            <a:off x="1733909" y="1311215"/>
            <a:ext cx="9770703" cy="4600007"/>
          </a:xfrm>
        </p:spPr>
        <p:txBody>
          <a:bodyPr>
            <a:normAutofit/>
          </a:bodyPr>
          <a:lstStyle/>
          <a:p>
            <a:pPr algn="just">
              <a:lnSpc>
                <a:spcPct val="150000"/>
              </a:lnSpc>
            </a:pPr>
            <a:r>
              <a:rPr lang="el-GR" dirty="0" smtClean="0">
                <a:latin typeface="Arial" panose="020B0604020202020204" pitchFamily="34" charset="0"/>
                <a:cs typeface="Arial" panose="020B0604020202020204" pitchFamily="34" charset="0"/>
              </a:rPr>
              <a:t>Τα περισσότερα προγράμματα ασχολούνται με μεθόδους που μπορούν να ασκηθούν από άτομα στην αντιμετώπιση της προσωπικής τους ζωής.</a:t>
            </a:r>
          </a:p>
          <a:p>
            <a:pPr algn="just">
              <a:lnSpc>
                <a:spcPct val="150000"/>
              </a:lnSpc>
            </a:pPr>
            <a:r>
              <a:rPr lang="el-GR" dirty="0" smtClean="0">
                <a:latin typeface="Arial" panose="020B0604020202020204" pitchFamily="34" charset="0"/>
                <a:cs typeface="Arial" panose="020B0604020202020204" pitchFamily="34" charset="0"/>
              </a:rPr>
              <a:t>Ομάδες υποστήριξης.</a:t>
            </a:r>
          </a:p>
          <a:p>
            <a:pPr algn="just">
              <a:lnSpc>
                <a:spcPct val="150000"/>
              </a:lnSpc>
            </a:pPr>
            <a:r>
              <a:rPr lang="el-GR" dirty="0" smtClean="0">
                <a:latin typeface="Arial" panose="020B0604020202020204" pitchFamily="34" charset="0"/>
                <a:cs typeface="Arial" panose="020B0604020202020204" pitchFamily="34" charset="0"/>
              </a:rPr>
              <a:t>Πολύτιμη πηγή ηρεμίας αποτελούν καλοί φίλοι, συμβουλευτικές ομάδες και θεραπείες.</a:t>
            </a:r>
          </a:p>
          <a:p>
            <a:pPr algn="just">
              <a:lnSpc>
                <a:spcPct val="150000"/>
              </a:lnSpc>
            </a:pPr>
            <a:r>
              <a:rPr lang="el-GR" dirty="0" smtClean="0">
                <a:latin typeface="Arial" panose="020B0604020202020204" pitchFamily="34" charset="0"/>
                <a:cs typeface="Arial" panose="020B0604020202020204" pitchFamily="34" charset="0"/>
              </a:rPr>
              <a:t>Τα άτομα πρέπει να αναγνωρίσουν τη σημασία που έχει το να θέτουν σε προτεραιότητες τις αξίες τους και να μένουν σταθεροί στα πιστεύω τους, ενώ ταυτόχρονα να είναι αρκετά ελαστικοί ώστε να αντιμετωπίσουν νέες και προκλητικές καταστάσεις.</a:t>
            </a:r>
          </a:p>
          <a:p>
            <a:pPr algn="just">
              <a:lnSpc>
                <a:spcPct val="150000"/>
              </a:lnSpc>
            </a:pPr>
            <a:r>
              <a:rPr lang="el-GR" dirty="0" smtClean="0">
                <a:latin typeface="Arial" panose="020B0604020202020204" pitchFamily="34" charset="0"/>
                <a:cs typeface="Arial" panose="020B0604020202020204" pitchFamily="34" charset="0"/>
              </a:rPr>
              <a:t>Αποτελεσματικός χειρισμός του χρόνου.</a:t>
            </a:r>
          </a:p>
          <a:p>
            <a:pPr algn="just">
              <a:lnSpc>
                <a:spcPct val="150000"/>
              </a:lnSpc>
            </a:pPr>
            <a:r>
              <a:rPr lang="el-GR" dirty="0" smtClean="0">
                <a:latin typeface="Arial" panose="020B0604020202020204" pitchFamily="34" charset="0"/>
                <a:cs typeface="Arial" panose="020B0604020202020204" pitchFamily="34" charset="0"/>
              </a:rPr>
              <a:t>Περιορισμός των δραστηριοτήτων που δεν αξίζουν τον χρόνο που απαιτούν.</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95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nSpc>
                <a:spcPct val="150000"/>
              </a:lnSpc>
            </a:pPr>
            <a:r>
              <a:rPr lang="el-GR" dirty="0" smtClean="0">
                <a:latin typeface="Arial" panose="020B0604020202020204" pitchFamily="34" charset="0"/>
                <a:cs typeface="Arial" panose="020B0604020202020204" pitchFamily="34" charset="0"/>
              </a:rPr>
              <a:t>Επιβράβευση </a:t>
            </a:r>
          </a:p>
          <a:p>
            <a:pPr>
              <a:lnSpc>
                <a:spcPct val="150000"/>
              </a:lnSpc>
            </a:pPr>
            <a:r>
              <a:rPr lang="el-GR" dirty="0" smtClean="0">
                <a:latin typeface="Arial" panose="020B0604020202020204" pitchFamily="34" charset="0"/>
                <a:cs typeface="Arial" panose="020B0604020202020204" pitchFamily="34" charset="0"/>
              </a:rPr>
              <a:t>Σωματική δραστηριότητα</a:t>
            </a:r>
          </a:p>
          <a:p>
            <a:pPr>
              <a:lnSpc>
                <a:spcPct val="150000"/>
              </a:lnSpc>
            </a:pPr>
            <a:r>
              <a:rPr lang="el-GR" dirty="0" smtClean="0">
                <a:latin typeface="Arial" panose="020B0604020202020204" pitchFamily="34" charset="0"/>
                <a:cs typeface="Arial" panose="020B0604020202020204" pitchFamily="34" charset="0"/>
              </a:rPr>
              <a:t>Ανάπτυξη καλών συνήθειων αντιμετώπισης- τεχνικές χαλάρωσης.</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9428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nSpc>
                <a:spcPct val="150000"/>
              </a:lnSpc>
            </a:pPr>
            <a:r>
              <a:rPr lang="el-GR" sz="2000" dirty="0" smtClean="0">
                <a:latin typeface="Arial" panose="020B0604020202020204" pitchFamily="34" charset="0"/>
                <a:cs typeface="Arial" panose="020B0604020202020204" pitchFamily="34" charset="0"/>
              </a:rPr>
              <a:t>Νοητικό και συναισθηματικό επίπεδο που επηρεάζει τη συμπεριφορά</a:t>
            </a:r>
          </a:p>
          <a:p>
            <a:pPr>
              <a:lnSpc>
                <a:spcPct val="150000"/>
              </a:lnSpc>
              <a:buFont typeface="Wingdings" panose="05000000000000000000" pitchFamily="2" charset="2"/>
              <a:buChar char="q"/>
            </a:pPr>
            <a:r>
              <a:rPr lang="el-GR" dirty="0" smtClean="0">
                <a:latin typeface="Arial" panose="020B0604020202020204" pitchFamily="34" charset="0"/>
                <a:cs typeface="Arial" panose="020B0604020202020204" pitchFamily="34" charset="0"/>
              </a:rPr>
              <a:t>Ο θεραπευτής έχει πολλές ευκαιρίες καθημερινά να παρατηρεί τη νοητική και συναισθηματική κατάσταση των ασθενών.</a:t>
            </a:r>
          </a:p>
          <a:p>
            <a:pPr>
              <a:lnSpc>
                <a:spcPct val="150000"/>
              </a:lnSpc>
              <a:buFont typeface="Wingdings" panose="05000000000000000000" pitchFamily="2" charset="2"/>
              <a:buChar char="q"/>
            </a:pPr>
            <a:r>
              <a:rPr lang="el-GR" dirty="0" smtClean="0">
                <a:latin typeface="Arial" panose="020B0604020202020204" pitchFamily="34" charset="0"/>
                <a:cs typeface="Arial" panose="020B0604020202020204" pitchFamily="34" charset="0"/>
              </a:rPr>
              <a:t>Αυτές οι παρατηρήσεις έχουν άμεση επίδραση στη συμπεριφορά των φυσικοθεραπευτών , οι οποίοι με τη σειρά τους επηρεάζουν και τη δική τους υγεία.</a:t>
            </a:r>
          </a:p>
          <a:p>
            <a:pPr>
              <a:lnSpc>
                <a:spcPct val="150000"/>
              </a:lnSpc>
              <a:buFont typeface="Wingdings" panose="05000000000000000000" pitchFamily="2" charset="2"/>
              <a:buChar char="q"/>
            </a:pPr>
            <a:r>
              <a:rPr lang="el-GR" dirty="0" smtClean="0">
                <a:latin typeface="Arial" panose="020B0604020202020204" pitchFamily="34" charset="0"/>
                <a:cs typeface="Arial" panose="020B0604020202020204" pitchFamily="34" charset="0"/>
              </a:rPr>
              <a:t>Οι πληροφορίες που μαθαίνουμε για τους ασθενείς, εφαρμόζονται και στον εαυτό μας.</a:t>
            </a:r>
            <a:endParaRPr lang="el-GR" dirty="0">
              <a:latin typeface="Arial" panose="020B0604020202020204" pitchFamily="34" charset="0"/>
              <a:cs typeface="Arial" panose="020B0604020202020204" pitchFamily="34" charset="0"/>
            </a:endParaRPr>
          </a:p>
        </p:txBody>
      </p:sp>
      <p:sp>
        <p:nvSpPr>
          <p:cNvPr id="4" name="Τίτλος 3"/>
          <p:cNvSpPr>
            <a:spLocks noGrp="1"/>
          </p:cNvSpPr>
          <p:nvPr>
            <p:ph type="title"/>
          </p:nvPr>
        </p:nvSpPr>
        <p:spPr/>
        <p:txBody>
          <a:bodyPr/>
          <a:lstStyle/>
          <a:p>
            <a:endParaRPr lang="el-GR"/>
          </a:p>
        </p:txBody>
      </p:sp>
    </p:spTree>
    <p:extLst>
      <p:ext uri="{BB962C8B-B14F-4D97-AF65-F5344CB8AC3E}">
        <p14:creationId xmlns:p14="http://schemas.microsoft.com/office/powerpoint/2010/main" val="4268807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algn="just">
              <a:lnSpc>
                <a:spcPct val="150000"/>
              </a:lnSpc>
            </a:pPr>
            <a:r>
              <a:rPr lang="el-GR" sz="2000" dirty="0" smtClean="0">
                <a:latin typeface="Arial" panose="020B0604020202020204" pitchFamily="34" charset="0"/>
                <a:cs typeface="Arial" panose="020B0604020202020204" pitchFamily="34" charset="0"/>
              </a:rPr>
              <a:t>Επικοινωνία συναισθηματικών καταστάσεων</a:t>
            </a:r>
          </a:p>
          <a:p>
            <a:pPr algn="just">
              <a:lnSpc>
                <a:spcPct val="150000"/>
              </a:lnSpc>
              <a:buFont typeface="Arial" panose="020B0604020202020204" pitchFamily="34" charset="0"/>
              <a:buChar char="•"/>
            </a:pPr>
            <a:r>
              <a:rPr lang="el-GR" dirty="0" smtClean="0">
                <a:latin typeface="Arial" panose="020B0604020202020204" pitchFamily="34" charset="0"/>
                <a:cs typeface="Arial" panose="020B0604020202020204" pitchFamily="34" charset="0"/>
              </a:rPr>
              <a:t>Η επικοινωνία είναι σύνθετη διαδικασία με την οποία κάποιος πρέπει να γνωρίζει όλες τις πλευρές για ολοκληρωμένη ανταλλαγή πληροφοριών</a:t>
            </a:r>
          </a:p>
          <a:p>
            <a:pPr algn="just">
              <a:lnSpc>
                <a:spcPct val="150000"/>
              </a:lnSpc>
              <a:buFont typeface="Arial" panose="020B0604020202020204" pitchFamily="34" charset="0"/>
              <a:buChar char="•"/>
            </a:pPr>
            <a:r>
              <a:rPr lang="el-GR" dirty="0" smtClean="0">
                <a:latin typeface="Arial" panose="020B0604020202020204" pitchFamily="34" charset="0"/>
                <a:cs typeface="Arial" panose="020B0604020202020204" pitchFamily="34" charset="0"/>
              </a:rPr>
              <a:t>Ο αντιληπτικός θεραπευτής πρέπει να μπορεί να αποφασίζει ποιες ερωτήσεις θα κάνει στον ασθενή για να καθορίσει τη συναισθηματική ανταπόκριση.</a:t>
            </a:r>
          </a:p>
          <a:p>
            <a:pPr algn="just">
              <a:lnSpc>
                <a:spcPct val="150000"/>
              </a:lnSpc>
              <a:buFont typeface="Arial" panose="020B0604020202020204" pitchFamily="34" charset="0"/>
              <a:buChar char="•"/>
            </a:pPr>
            <a:r>
              <a:rPr lang="el-GR" dirty="0" smtClean="0">
                <a:latin typeface="Arial" panose="020B0604020202020204" pitchFamily="34" charset="0"/>
                <a:cs typeface="Arial" panose="020B0604020202020204" pitchFamily="34" charset="0"/>
              </a:rPr>
              <a:t>Ερωτήσεις για την υγεία του ασθενή</a:t>
            </a:r>
          </a:p>
          <a:p>
            <a:pPr algn="just">
              <a:lnSpc>
                <a:spcPct val="150000"/>
              </a:lnSpc>
              <a:buFont typeface="Arial" panose="020B0604020202020204" pitchFamily="34" charset="0"/>
              <a:buChar char="•"/>
            </a:pPr>
            <a:r>
              <a:rPr lang="el-GR" dirty="0" smtClean="0">
                <a:latin typeface="Arial" panose="020B0604020202020204" pitchFamily="34" charset="0"/>
                <a:cs typeface="Arial" panose="020B0604020202020204" pitchFamily="34" charset="0"/>
              </a:rPr>
              <a:t>Δίνουμε εξαιρετική προσοχή στη συζήτηση με τον ασθενή .</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99854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TM04033919[[fn=Κύκλωμα]]</Template>
  <TotalTime>159</TotalTime>
  <Words>502</Words>
  <Application>Microsoft Office PowerPoint</Application>
  <PresentationFormat>Ευρεία οθόνη</PresentationFormat>
  <Paragraphs>43</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Century Gothic</vt:lpstr>
      <vt:lpstr>Comic Sans MS</vt:lpstr>
      <vt:lpstr>Wingdings</vt:lpstr>
      <vt:lpstr>Wingdings 3</vt:lpstr>
      <vt:lpstr>Wisp</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Θεραπεία </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Λογαριασμός Microsoft</cp:lastModifiedBy>
  <cp:revision>28</cp:revision>
  <dcterms:created xsi:type="dcterms:W3CDTF">2024-05-26T06:52:02Z</dcterms:created>
  <dcterms:modified xsi:type="dcterms:W3CDTF">2024-05-26T15:47:35Z</dcterms:modified>
</cp:coreProperties>
</file>