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0" r:id="rId5"/>
    <p:sldId id="260" r:id="rId6"/>
    <p:sldId id="289" r:id="rId7"/>
    <p:sldId id="291" r:id="rId8"/>
    <p:sldId id="296" r:id="rId9"/>
    <p:sldId id="292" r:id="rId10"/>
    <p:sldId id="265" r:id="rId11"/>
    <p:sldId id="297" r:id="rId12"/>
    <p:sldId id="298" r:id="rId13"/>
    <p:sldId id="299" r:id="rId14"/>
    <p:sldId id="300" r:id="rId15"/>
    <p:sldId id="301" r:id="rId16"/>
    <p:sldId id="302" r:id="rId17"/>
    <p:sldId id="303" r:id="rId18"/>
    <p:sldId id="304" r:id="rId19"/>
    <p:sldId id="305" r:id="rId20"/>
    <p:sldId id="306" r:id="rId21"/>
    <p:sldId id="307" r:id="rId22"/>
    <p:sldId id="25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8EA5039F-87D2-4DE8-8813-E3F38F0EC247}" type="datetimeFigureOut">
              <a:rPr lang="el-GR" smtClean="0"/>
              <a:pPr/>
              <a:t>13/4/2021</a:t>
            </a:fld>
            <a:endParaRPr lang="el-GR" dirty="0"/>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dirty="0"/>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2B5C0BB7-0537-4F95-BBAF-F76A4ED7A151}"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EA5039F-87D2-4DE8-8813-E3F38F0EC247}" type="datetimeFigureOut">
              <a:rPr lang="el-GR" smtClean="0"/>
              <a:pPr/>
              <a:t>13/4/2021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B5C0BB7-0537-4F95-BBAF-F76A4ED7A151}"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EA5039F-87D2-4DE8-8813-E3F38F0EC247}" type="datetimeFigureOut">
              <a:rPr lang="el-GR" smtClean="0"/>
              <a:pPr/>
              <a:t>13/4/2021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B5C0BB7-0537-4F95-BBAF-F76A4ED7A151}"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8EA5039F-87D2-4DE8-8813-E3F38F0EC247}" type="datetimeFigureOut">
              <a:rPr lang="el-GR" smtClean="0"/>
              <a:pPr/>
              <a:t>13/4/2021</a:t>
            </a:fld>
            <a:endParaRPr lang="el-GR" dirty="0"/>
          </a:p>
        </p:txBody>
      </p:sp>
      <p:sp>
        <p:nvSpPr>
          <p:cNvPr id="9" name="8 - Θέση αριθμού διαφάνειας"/>
          <p:cNvSpPr>
            <a:spLocks noGrp="1"/>
          </p:cNvSpPr>
          <p:nvPr>
            <p:ph type="sldNum" sz="quarter" idx="15"/>
          </p:nvPr>
        </p:nvSpPr>
        <p:spPr/>
        <p:txBody>
          <a:bodyPr rtlCol="0"/>
          <a:lstStyle/>
          <a:p>
            <a:fld id="{2B5C0BB7-0537-4F95-BBAF-F76A4ED7A151}" type="slidenum">
              <a:rPr lang="el-GR" smtClean="0"/>
              <a:pPr/>
              <a:t>‹#›</a:t>
            </a:fld>
            <a:endParaRPr lang="el-GR" dirty="0"/>
          </a:p>
        </p:txBody>
      </p:sp>
      <p:sp>
        <p:nvSpPr>
          <p:cNvPr id="10" name="9 - Θέση υποσέλιδου"/>
          <p:cNvSpPr>
            <a:spLocks noGrp="1"/>
          </p:cNvSpPr>
          <p:nvPr>
            <p:ph type="ftr" sz="quarter" idx="16"/>
          </p:nvPr>
        </p:nvSpPr>
        <p:spPr/>
        <p:txBody>
          <a:bodyPr rtlCol="0"/>
          <a:lstStyle/>
          <a:p>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8EA5039F-87D2-4DE8-8813-E3F38F0EC247}" type="datetimeFigureOut">
              <a:rPr lang="el-GR" smtClean="0"/>
              <a:pPr/>
              <a:t>13/4/2021</a:t>
            </a:fld>
            <a:endParaRPr lang="el-GR" dirty="0"/>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dirty="0"/>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2B5C0BB7-0537-4F95-BBAF-F76A4ED7A151}"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EA5039F-87D2-4DE8-8813-E3F38F0EC247}" type="datetimeFigureOut">
              <a:rPr lang="el-GR" smtClean="0"/>
              <a:pPr/>
              <a:t>13/4/2021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B5C0BB7-0537-4F95-BBAF-F76A4ED7A151}" type="slidenum">
              <a:rPr lang="el-GR" smtClean="0"/>
              <a:pPr/>
              <a:t>‹#›</a:t>
            </a:fld>
            <a:endParaRPr lang="el-GR" dirty="0"/>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8EA5039F-87D2-4DE8-8813-E3F38F0EC247}" type="datetimeFigureOut">
              <a:rPr lang="el-GR" smtClean="0"/>
              <a:pPr/>
              <a:t>13/4/2021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2B5C0BB7-0537-4F95-BBAF-F76A4ED7A151}" type="slidenum">
              <a:rPr lang="el-GR" smtClean="0"/>
              <a:pPr/>
              <a:t>‹#›</a:t>
            </a:fld>
            <a:endParaRPr lang="el-GR" dirty="0"/>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8EA5039F-87D2-4DE8-8813-E3F38F0EC247}" type="datetimeFigureOut">
              <a:rPr lang="el-GR" smtClean="0"/>
              <a:pPr/>
              <a:t>13/4/2021</a:t>
            </a:fld>
            <a:endParaRPr lang="el-GR" dirty="0"/>
          </a:p>
        </p:txBody>
      </p:sp>
      <p:sp>
        <p:nvSpPr>
          <p:cNvPr id="7" name="6 - Θέση αριθμού διαφάνειας"/>
          <p:cNvSpPr>
            <a:spLocks noGrp="1"/>
          </p:cNvSpPr>
          <p:nvPr>
            <p:ph type="sldNum" sz="quarter" idx="11"/>
          </p:nvPr>
        </p:nvSpPr>
        <p:spPr/>
        <p:txBody>
          <a:bodyPr rtlCol="0"/>
          <a:lstStyle/>
          <a:p>
            <a:fld id="{2B5C0BB7-0537-4F95-BBAF-F76A4ED7A151}" type="slidenum">
              <a:rPr lang="el-GR" smtClean="0"/>
              <a:pPr/>
              <a:t>‹#›</a:t>
            </a:fld>
            <a:endParaRPr lang="el-GR" dirty="0"/>
          </a:p>
        </p:txBody>
      </p:sp>
      <p:sp>
        <p:nvSpPr>
          <p:cNvPr id="8" name="7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EA5039F-87D2-4DE8-8813-E3F38F0EC247}" type="datetimeFigureOut">
              <a:rPr lang="el-GR" smtClean="0"/>
              <a:pPr/>
              <a:t>13/4/2021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2B5C0BB7-0537-4F95-BBAF-F76A4ED7A151}"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8EA5039F-87D2-4DE8-8813-E3F38F0EC247}" type="datetimeFigureOut">
              <a:rPr lang="el-GR" smtClean="0"/>
              <a:pPr/>
              <a:t>13/4/2021</a:t>
            </a:fld>
            <a:endParaRPr lang="el-GR" dirty="0"/>
          </a:p>
        </p:txBody>
      </p:sp>
      <p:sp>
        <p:nvSpPr>
          <p:cNvPr id="22" name="21 - Θέση αριθμού διαφάνειας"/>
          <p:cNvSpPr>
            <a:spLocks noGrp="1"/>
          </p:cNvSpPr>
          <p:nvPr>
            <p:ph type="sldNum" sz="quarter" idx="15"/>
          </p:nvPr>
        </p:nvSpPr>
        <p:spPr/>
        <p:txBody>
          <a:bodyPr rtlCol="0"/>
          <a:lstStyle/>
          <a:p>
            <a:fld id="{2B5C0BB7-0537-4F95-BBAF-F76A4ED7A151}" type="slidenum">
              <a:rPr lang="el-GR" smtClean="0"/>
              <a:pPr/>
              <a:t>‹#›</a:t>
            </a:fld>
            <a:endParaRPr lang="el-GR" dirty="0"/>
          </a:p>
        </p:txBody>
      </p:sp>
      <p:sp>
        <p:nvSpPr>
          <p:cNvPr id="23" name="22 - Θέση υποσέλιδου"/>
          <p:cNvSpPr>
            <a:spLocks noGrp="1"/>
          </p:cNvSpPr>
          <p:nvPr>
            <p:ph type="ftr" sz="quarter" idx="16"/>
          </p:nvPr>
        </p:nvSpPr>
        <p:spPr/>
        <p:txBody>
          <a:bodyPr rtlCol="0"/>
          <a:lstStyle/>
          <a:p>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dirty="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8EA5039F-87D2-4DE8-8813-E3F38F0EC247}" type="datetimeFigureOut">
              <a:rPr lang="el-GR" smtClean="0"/>
              <a:pPr/>
              <a:t>13/4/2021</a:t>
            </a:fld>
            <a:endParaRPr lang="el-GR" dirty="0"/>
          </a:p>
        </p:txBody>
      </p:sp>
      <p:sp>
        <p:nvSpPr>
          <p:cNvPr id="18" name="17 - Θέση αριθμού διαφάνειας"/>
          <p:cNvSpPr>
            <a:spLocks noGrp="1"/>
          </p:cNvSpPr>
          <p:nvPr>
            <p:ph type="sldNum" sz="quarter" idx="11"/>
          </p:nvPr>
        </p:nvSpPr>
        <p:spPr/>
        <p:txBody>
          <a:bodyPr rtlCol="0"/>
          <a:lstStyle/>
          <a:p>
            <a:fld id="{2B5C0BB7-0537-4F95-BBAF-F76A4ED7A151}" type="slidenum">
              <a:rPr lang="el-GR" smtClean="0"/>
              <a:pPr/>
              <a:t>‹#›</a:t>
            </a:fld>
            <a:endParaRPr lang="el-GR" dirty="0"/>
          </a:p>
        </p:txBody>
      </p:sp>
      <p:sp>
        <p:nvSpPr>
          <p:cNvPr id="21" name="20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EA5039F-87D2-4DE8-8813-E3F38F0EC247}" type="datetimeFigureOut">
              <a:rPr lang="el-GR" smtClean="0"/>
              <a:pPr/>
              <a:t>13/4/2021</a:t>
            </a:fld>
            <a:endParaRPr lang="el-GR" dirty="0"/>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dirty="0"/>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B5C0BB7-0537-4F95-BBAF-F76A4ED7A151}"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71600" y="2000240"/>
            <a:ext cx="7772400" cy="1470025"/>
          </a:xfrm>
        </p:spPr>
        <p:txBody>
          <a:bodyPr>
            <a:noAutofit/>
          </a:bodyPr>
          <a:lstStyle/>
          <a:p>
            <a:pPr algn="ctr"/>
            <a:r>
              <a:rPr lang="el-GR" sz="4800" dirty="0">
                <a:solidFill>
                  <a:schemeClr val="accent1">
                    <a:lumMod val="75000"/>
                  </a:schemeClr>
                </a:solidFill>
                <a:latin typeface="Calibri" pitchFamily="34" charset="0"/>
              </a:rPr>
              <a:t>ΤΕΧΝΗΤΑ ΝΥΧΙΑ</a:t>
            </a:r>
            <a:br>
              <a:rPr lang="el-GR" sz="4800" dirty="0">
                <a:solidFill>
                  <a:schemeClr val="accent1">
                    <a:lumMod val="75000"/>
                  </a:schemeClr>
                </a:solidFill>
                <a:latin typeface="Calibri" pitchFamily="34" charset="0"/>
              </a:rPr>
            </a:br>
            <a:r>
              <a:rPr lang="el-GR" sz="4800" dirty="0">
                <a:solidFill>
                  <a:schemeClr val="accent1">
                    <a:lumMod val="75000"/>
                  </a:schemeClr>
                </a:solidFill>
                <a:latin typeface="Calibri" pitchFamily="34" charset="0"/>
              </a:rPr>
              <a:t>(</a:t>
            </a:r>
            <a:r>
              <a:rPr lang="en-US" sz="4800" dirty="0">
                <a:solidFill>
                  <a:schemeClr val="accent1">
                    <a:lumMod val="75000"/>
                  </a:schemeClr>
                </a:solidFill>
                <a:latin typeface="Calibri" pitchFamily="34" charset="0"/>
              </a:rPr>
              <a:t>GEL ME</a:t>
            </a:r>
            <a:r>
              <a:rPr lang="el-GR" sz="4800" dirty="0">
                <a:solidFill>
                  <a:schemeClr val="accent1">
                    <a:lumMod val="75000"/>
                  </a:schemeClr>
                </a:solidFill>
                <a:latin typeface="Calibri" pitchFamily="34" charset="0"/>
              </a:rPr>
              <a:t> ΦΟΡΜΑ ΚΑΙ </a:t>
            </a:r>
            <a:r>
              <a:rPr lang="en-US" sz="4800" dirty="0">
                <a:solidFill>
                  <a:schemeClr val="accent1">
                    <a:lumMod val="75000"/>
                  </a:schemeClr>
                </a:solidFill>
                <a:latin typeface="Calibri" pitchFamily="34" charset="0"/>
              </a:rPr>
              <a:t>TIPS</a:t>
            </a:r>
            <a:r>
              <a:rPr lang="el-GR" sz="4800" dirty="0">
                <a:solidFill>
                  <a:schemeClr val="accent1">
                    <a:lumMod val="75000"/>
                  </a:schemeClr>
                </a:solidFill>
                <a:latin typeface="Calibri" pitchFamily="34" charset="0"/>
              </a:rPr>
              <a:t>)</a:t>
            </a:r>
            <a:br>
              <a:rPr lang="en-US" sz="4800" dirty="0">
                <a:solidFill>
                  <a:schemeClr val="accent1">
                    <a:lumMod val="75000"/>
                  </a:schemeClr>
                </a:solidFill>
                <a:latin typeface="Calibri" pitchFamily="34" charset="0"/>
              </a:rPr>
            </a:br>
            <a:endParaRPr lang="el-GR" sz="4800" dirty="0">
              <a:solidFill>
                <a:schemeClr val="accent1">
                  <a:lumMod val="75000"/>
                </a:schemeClr>
              </a:solidFill>
              <a:latin typeface="Calibri" pitchFamily="34" charset="0"/>
            </a:endParaRPr>
          </a:p>
        </p:txBody>
      </p:sp>
      <p:sp>
        <p:nvSpPr>
          <p:cNvPr id="4" name="2 - Υπότιτλος"/>
          <p:cNvSpPr>
            <a:spLocks noGrp="1"/>
          </p:cNvSpPr>
          <p:nvPr>
            <p:ph type="subTitle" idx="1"/>
          </p:nvPr>
        </p:nvSpPr>
        <p:spPr>
          <a:xfrm>
            <a:off x="2357422" y="4643446"/>
            <a:ext cx="6786578" cy="1752600"/>
          </a:xfrm>
        </p:spPr>
        <p:txBody>
          <a:bodyPr>
            <a:noAutofit/>
          </a:bodyPr>
          <a:lstStyle/>
          <a:p>
            <a:pPr lvl="0" algn="r">
              <a:buClr>
                <a:srgbClr val="90C226"/>
              </a:buClr>
            </a:pPr>
            <a:r>
              <a:rPr lang="el-GR" sz="2000" dirty="0">
                <a:solidFill>
                  <a:schemeClr val="accent1">
                    <a:lumMod val="75000"/>
                  </a:schemeClr>
                </a:solidFill>
                <a:latin typeface="Calibri" pitchFamily="34" charset="0"/>
              </a:rPr>
              <a:t>Ειδικότητα: Τεχνικός Αισθητικός Ποδολογίας – Καλλωπισμού Νυχιών και Ονυχοπλαστικής</a:t>
            </a:r>
          </a:p>
          <a:p>
            <a:pPr lvl="0" algn="r">
              <a:buClr>
                <a:srgbClr val="90C226"/>
              </a:buClr>
            </a:pPr>
            <a:r>
              <a:rPr lang="el-GR" sz="2000" dirty="0">
                <a:solidFill>
                  <a:schemeClr val="accent1">
                    <a:lumMod val="75000"/>
                  </a:schemeClr>
                </a:solidFill>
                <a:latin typeface="Calibri" pitchFamily="34" charset="0"/>
              </a:rPr>
              <a:t>Β’ Εξάμηνο</a:t>
            </a:r>
          </a:p>
          <a:p>
            <a:pPr lvl="0" algn="r">
              <a:buClr>
                <a:srgbClr val="90C226"/>
              </a:buClr>
            </a:pPr>
            <a:r>
              <a:rPr lang="el-GR" sz="2000" dirty="0">
                <a:solidFill>
                  <a:schemeClr val="accent1">
                    <a:lumMod val="75000"/>
                  </a:schemeClr>
                </a:solidFill>
                <a:latin typeface="Calibri" pitchFamily="34" charset="0"/>
              </a:rPr>
              <a:t>Μάθημα:Πρακτική Εφαρμογή στην Ειδικότητα</a:t>
            </a:r>
          </a:p>
          <a:p>
            <a:pPr lvl="0" algn="r">
              <a:buClr>
                <a:srgbClr val="90C226"/>
              </a:buClr>
            </a:pPr>
            <a:r>
              <a:rPr lang="el-GR" sz="2000" dirty="0">
                <a:solidFill>
                  <a:schemeClr val="accent1">
                    <a:lumMod val="75000"/>
                  </a:schemeClr>
                </a:solidFill>
                <a:latin typeface="Calibri" pitchFamily="34" charset="0"/>
              </a:rPr>
              <a:t>Ματοπούλου Ελένη  </a:t>
            </a:r>
          </a:p>
          <a:p>
            <a:pPr lvl="0" algn="r">
              <a:buClr>
                <a:srgbClr val="90C226"/>
              </a:buClr>
            </a:pPr>
            <a:r>
              <a:rPr lang="el-GR" sz="2000" dirty="0">
                <a:solidFill>
                  <a:schemeClr val="accent1">
                    <a:lumMod val="75000"/>
                  </a:schemeClr>
                </a:solidFill>
                <a:latin typeface="Calibri" pitchFamily="34" charset="0"/>
              </a:rPr>
              <a:t>Θεσσαλονίκη 202</a:t>
            </a:r>
            <a:r>
              <a:rPr lang="en-US" sz="2000" dirty="0">
                <a:solidFill>
                  <a:schemeClr val="accent1">
                    <a:lumMod val="75000"/>
                  </a:schemeClr>
                </a:solidFill>
                <a:latin typeface="Calibri" pitchFamily="34" charset="0"/>
              </a:rPr>
              <a:t>1</a:t>
            </a:r>
            <a:r>
              <a:rPr lang="el-GR" sz="2000" dirty="0">
                <a:solidFill>
                  <a:schemeClr val="accent1">
                    <a:lumMod val="75000"/>
                  </a:schemeClr>
                </a:solidFill>
                <a:latin typeface="Calibri" pitchFamily="34" charset="0"/>
              </a:rPr>
              <a:t> </a:t>
            </a:r>
          </a:p>
          <a:p>
            <a:endParaRPr lang="el-GR" sz="2000" dirty="0">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928670"/>
            <a:ext cx="8072494" cy="1938992"/>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ΤΙ ΠΡΟΣΕΧΟΥΜΕ ΣΤΗΝ ΕΦΑΡΜΟΓΗ ΤΕΧΝΗΤΩΝ ΜΕ </a:t>
            </a:r>
            <a:r>
              <a:rPr lang="en-US" sz="2000" b="1" u="sng" dirty="0">
                <a:solidFill>
                  <a:schemeClr val="accent1">
                    <a:lumMod val="75000"/>
                  </a:schemeClr>
                </a:solidFill>
                <a:latin typeface="Calibri" pitchFamily="34" charset="0"/>
              </a:rPr>
              <a:t>GEL </a:t>
            </a:r>
            <a:r>
              <a:rPr lang="el-GR" sz="2000" b="1" u="sng" dirty="0">
                <a:solidFill>
                  <a:schemeClr val="accent1">
                    <a:lumMod val="75000"/>
                  </a:schemeClr>
                </a:solidFill>
                <a:latin typeface="Calibri" pitchFamily="34" charset="0"/>
              </a:rPr>
              <a:t>ΚΑΙ ΦΟΡΜΑ</a:t>
            </a:r>
            <a:endParaRPr lang="en-US" sz="2000" b="1" u="sng" dirty="0">
              <a:solidFill>
                <a:schemeClr val="accent1">
                  <a:lumMod val="75000"/>
                </a:schemeClr>
              </a:solidFill>
              <a:latin typeface="Calibri" pitchFamily="34" charset="0"/>
            </a:endParaRPr>
          </a:p>
          <a:p>
            <a:pPr algn="ctr"/>
            <a:endParaRPr lang="el-GR" sz="2000" b="1" u="sng" dirty="0">
              <a:solidFill>
                <a:schemeClr val="accent1">
                  <a:lumMod val="75000"/>
                </a:schemeClr>
              </a:solidFill>
              <a:latin typeface="Calibri" pitchFamily="34" charset="0"/>
            </a:endParaRPr>
          </a:p>
          <a:p>
            <a:pPr>
              <a:buFont typeface="Wingdings" pitchFamily="2" charset="2"/>
              <a:buChar char="Ø"/>
            </a:pPr>
            <a:endParaRPr lang="el-GR" sz="2000" dirty="0">
              <a:solidFill>
                <a:schemeClr val="accent1">
                  <a:lumMod val="75000"/>
                </a:schemeClr>
              </a:solidFill>
              <a:latin typeface="Calibri" pitchFamily="34" charset="0"/>
            </a:endParaRPr>
          </a:p>
          <a:p>
            <a:pPr>
              <a:buFont typeface="Wingdings" pitchFamily="2" charset="2"/>
              <a:buChar char="Ø"/>
            </a:pPr>
            <a:endParaRPr lang="en-US" sz="2000" dirty="0">
              <a:solidFill>
                <a:schemeClr val="accent1">
                  <a:lumMod val="75000"/>
                </a:schemeClr>
              </a:solidFill>
              <a:latin typeface="Calibri" pitchFamily="34" charset="0"/>
            </a:endParaRPr>
          </a:p>
          <a:p>
            <a:pPr>
              <a:buFont typeface="Wingdings" pitchFamily="2" charset="2"/>
              <a:buChar char="Ø"/>
            </a:pPr>
            <a:endParaRPr lang="en-US" sz="2000" dirty="0">
              <a:solidFill>
                <a:schemeClr val="accent1">
                  <a:lumMod val="75000"/>
                </a:schemeClr>
              </a:solidFill>
              <a:latin typeface="Calibri" pitchFamily="34" charset="0"/>
            </a:endParaRPr>
          </a:p>
          <a:p>
            <a:pPr>
              <a:buFont typeface="Wingdings" pitchFamily="2" charset="2"/>
              <a:buChar char="Ø"/>
            </a:pPr>
            <a:endParaRPr lang="el-GR" sz="2000" dirty="0">
              <a:solidFill>
                <a:schemeClr val="accent1">
                  <a:lumMod val="75000"/>
                </a:schemeClr>
              </a:solidFill>
              <a:latin typeface="Calibri" pitchFamily="34" charset="0"/>
            </a:endParaRPr>
          </a:p>
        </p:txBody>
      </p:sp>
      <p:sp>
        <p:nvSpPr>
          <p:cNvPr id="3" name="2 - TextBox"/>
          <p:cNvSpPr txBox="1"/>
          <p:nvPr/>
        </p:nvSpPr>
        <p:spPr>
          <a:xfrm>
            <a:off x="571472" y="2000240"/>
            <a:ext cx="7858180" cy="3170099"/>
          </a:xfrm>
          <a:prstGeom prst="rect">
            <a:avLst/>
          </a:prstGeom>
          <a:noFill/>
        </p:spPr>
        <p:txBody>
          <a:bodyPr wrap="square" rtlCol="0">
            <a:spAutoFit/>
          </a:bodyPr>
          <a:lstStyle/>
          <a:p>
            <a:pPr>
              <a:buFont typeface="Wingdings" pitchFamily="2" charset="2"/>
              <a:buChar char="v"/>
            </a:pPr>
            <a:r>
              <a:rPr lang="en-US" sz="2000" dirty="0">
                <a:solidFill>
                  <a:schemeClr val="accent1">
                    <a:lumMod val="75000"/>
                  </a:schemeClr>
                </a:solidFill>
                <a:latin typeface="Calibri" pitchFamily="34" charset="0"/>
              </a:rPr>
              <a:t> </a:t>
            </a:r>
            <a:r>
              <a:rPr lang="el-GR" sz="2000" dirty="0">
                <a:solidFill>
                  <a:schemeClr val="accent1">
                    <a:lumMod val="75000"/>
                  </a:schemeClr>
                </a:solidFill>
                <a:latin typeface="Calibri" pitchFamily="34" charset="0"/>
              </a:rPr>
              <a:t>δεν ακουμπάμε τα επωνύχια με το τζελ </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 εφαρμόζω σωστά τη φόρμα στο νύχι της πελάτισσας ώστε το νύχι που θα δημιουργηθεί να φαίνεται όσο το δυνατό πιο φυσικό</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 επιλέγω  παχύρευστα τζελ ώστε να μη  </a:t>
            </a:r>
            <a:r>
              <a:rPr lang="el-GR" sz="2000" dirty="0" err="1">
                <a:solidFill>
                  <a:schemeClr val="accent1">
                    <a:lumMod val="75000"/>
                  </a:schemeClr>
                </a:solidFill>
                <a:latin typeface="Calibri" pitchFamily="34" charset="0"/>
              </a:rPr>
              <a:t>΄΄</a:t>
            </a:r>
            <a:r>
              <a:rPr lang="el-GR" sz="2000" dirty="0">
                <a:solidFill>
                  <a:schemeClr val="accent1">
                    <a:lumMod val="75000"/>
                  </a:schemeClr>
                </a:solidFill>
                <a:latin typeface="Calibri" pitchFamily="34" charset="0"/>
              </a:rPr>
              <a:t> τρέχει </a:t>
            </a:r>
            <a:r>
              <a:rPr lang="el-GR" sz="2000" dirty="0" err="1">
                <a:solidFill>
                  <a:schemeClr val="accent1">
                    <a:lumMod val="75000"/>
                  </a:schemeClr>
                </a:solidFill>
                <a:latin typeface="Calibri" pitchFamily="34" charset="0"/>
              </a:rPr>
              <a:t>΄΄</a:t>
            </a:r>
            <a:r>
              <a:rPr lang="el-GR" sz="2000" dirty="0">
                <a:solidFill>
                  <a:schemeClr val="accent1">
                    <a:lumMod val="75000"/>
                  </a:schemeClr>
                </a:solidFill>
                <a:latin typeface="Calibri" pitchFamily="34" charset="0"/>
              </a:rPr>
              <a:t> και να μπορώ να δουλεύω το υλικό </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Απομακρύνω τα υλικά μου (τζελ, πινέλο, κλπ) από τη λάμπα πολυμερισμού για να μη πολυμεριστούν και καταστραφούν.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728" y="1142984"/>
            <a:ext cx="6215106" cy="1569660"/>
          </a:xfrm>
          <a:prstGeom prst="rect">
            <a:avLst/>
          </a:prstGeom>
          <a:noFill/>
        </p:spPr>
        <p:txBody>
          <a:bodyPr wrap="square" rtlCol="0">
            <a:spAutoFit/>
          </a:bodyPr>
          <a:lstStyle/>
          <a:p>
            <a:pPr algn="ctr"/>
            <a:r>
              <a:rPr lang="el-GR" sz="2400" dirty="0">
                <a:solidFill>
                  <a:schemeClr val="accent1">
                    <a:lumMod val="75000"/>
                  </a:schemeClr>
                </a:solidFill>
                <a:latin typeface="Calibri" pitchFamily="34" charset="0"/>
              </a:rPr>
              <a:t>Με το τζελ εκτός από ενίσχυση φυσικού νυχιού(όπως αναφέραμε σε προηγούμενο  μάθημα) μπορούμε να πετύχουμε και προέκταση του με </a:t>
            </a:r>
            <a:r>
              <a:rPr lang="en-US" sz="2400" dirty="0">
                <a:solidFill>
                  <a:schemeClr val="accent1">
                    <a:lumMod val="75000"/>
                  </a:schemeClr>
                </a:solidFill>
                <a:latin typeface="Calibri" pitchFamily="34" charset="0"/>
              </a:rPr>
              <a:t>tips. </a:t>
            </a:r>
            <a:endParaRPr lang="el-GR" sz="2400" dirty="0">
              <a:solidFill>
                <a:schemeClr val="accent1">
                  <a:lumMod val="75000"/>
                </a:schemeClr>
              </a:solidFill>
              <a:latin typeface="Calibri" pitchFamily="34" charset="0"/>
            </a:endParaRPr>
          </a:p>
        </p:txBody>
      </p:sp>
      <p:pic>
        <p:nvPicPr>
          <p:cNvPr id="44034" name="Picture 2" descr="Gel Tips - Clear – OMG Beauty Solutions"/>
          <p:cNvPicPr>
            <a:picLocks noChangeAspect="1" noChangeArrowheads="1"/>
          </p:cNvPicPr>
          <p:nvPr/>
        </p:nvPicPr>
        <p:blipFill>
          <a:blip r:embed="rId2"/>
          <a:srcRect l="16875" t="8642" r="7187" b="35659"/>
          <a:stretch>
            <a:fillRect/>
          </a:stretch>
        </p:blipFill>
        <p:spPr bwMode="auto">
          <a:xfrm>
            <a:off x="2000232" y="2928934"/>
            <a:ext cx="4788809" cy="3429024"/>
          </a:xfrm>
          <a:prstGeom prst="rect">
            <a:avLst/>
          </a:prstGeom>
          <a:noFill/>
        </p:spPr>
      </p:pic>
      <p:sp>
        <p:nvSpPr>
          <p:cNvPr id="4" name="3 - TextBox"/>
          <p:cNvSpPr txBox="1"/>
          <p:nvPr/>
        </p:nvSpPr>
        <p:spPr>
          <a:xfrm>
            <a:off x="2357422" y="500042"/>
            <a:ext cx="4429156" cy="400110"/>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ΤΕΧΝΗΤΑ ΜΕ </a:t>
            </a:r>
            <a:r>
              <a:rPr lang="en-US" sz="2000" b="1" u="sng" dirty="0">
                <a:solidFill>
                  <a:schemeClr val="accent1">
                    <a:lumMod val="75000"/>
                  </a:schemeClr>
                </a:solidFill>
                <a:latin typeface="Calibri" pitchFamily="34" charset="0"/>
              </a:rPr>
              <a:t>TIPS</a:t>
            </a:r>
            <a:endParaRPr lang="el-GR" sz="2000" b="1" u="sng" dirty="0">
              <a:solidFill>
                <a:schemeClr val="accent1">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85786" y="1071546"/>
            <a:ext cx="7500990" cy="1569660"/>
          </a:xfrm>
          <a:prstGeom prst="rect">
            <a:avLst/>
          </a:prstGeom>
          <a:noFill/>
        </p:spPr>
        <p:txBody>
          <a:bodyPr wrap="square" rtlCol="0">
            <a:spAutoFit/>
          </a:bodyPr>
          <a:lstStyle/>
          <a:p>
            <a:pPr algn="ctr"/>
            <a:r>
              <a:rPr lang="el-GR" sz="2400" dirty="0">
                <a:solidFill>
                  <a:schemeClr val="accent1">
                    <a:lumMod val="75000"/>
                  </a:schemeClr>
                </a:solidFill>
                <a:latin typeface="Calibri" pitchFamily="34" charset="0"/>
              </a:rPr>
              <a:t>Τα τιπς κυκλοφορούν σε διάφορα μεγέθη. Όσο πιο μεγάλο νούμερο έχουν τόσο πιο μικρά είναι. Επιλέγουμε το κατάλληλο μέγεθος ανάλογα με το σχήμα του νυχιού της πελάτισσας, όποιο δηλαδή ταιριάζει στο νύχι της. </a:t>
            </a:r>
          </a:p>
        </p:txBody>
      </p:sp>
      <p:pic>
        <p:nvPicPr>
          <p:cNvPr id="43010" name="Picture 2" descr="Amazon.com: Coffin Nail Tips Natural - ECBASKET 500pcs Acrylic Nail Tips  Coffin Fake Nail Tips Long False Nail Tips Half Cover French Nail Tips 10  Sizes with Box for Nail Salons DIY"/>
          <p:cNvPicPr>
            <a:picLocks noChangeAspect="1" noChangeArrowheads="1"/>
          </p:cNvPicPr>
          <p:nvPr/>
        </p:nvPicPr>
        <p:blipFill>
          <a:blip r:embed="rId2"/>
          <a:srcRect/>
          <a:stretch>
            <a:fillRect/>
          </a:stretch>
        </p:blipFill>
        <p:spPr bwMode="auto">
          <a:xfrm>
            <a:off x="2000232" y="2928934"/>
            <a:ext cx="4857784" cy="36433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428604"/>
            <a:ext cx="8643998" cy="6247864"/>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ΥΛΙΚΑ</a:t>
            </a:r>
            <a:r>
              <a:rPr lang="en-US" sz="2000" b="1" u="sng" dirty="0">
                <a:solidFill>
                  <a:schemeClr val="accent1">
                    <a:lumMod val="75000"/>
                  </a:schemeClr>
                </a:solidFill>
                <a:latin typeface="Calibri" pitchFamily="34" charset="0"/>
              </a:rPr>
              <a:t> </a:t>
            </a:r>
            <a:r>
              <a:rPr lang="el-GR" sz="2000" b="1" u="sng" dirty="0">
                <a:solidFill>
                  <a:schemeClr val="accent1">
                    <a:lumMod val="75000"/>
                  </a:schemeClr>
                </a:solidFill>
                <a:latin typeface="Calibri" pitchFamily="34" charset="0"/>
              </a:rPr>
              <a:t>ΚΑΙ ΕΡΓΑΛΕΙΑ</a:t>
            </a:r>
          </a:p>
          <a:p>
            <a:endParaRPr lang="el-GR" sz="2000" dirty="0">
              <a:solidFill>
                <a:schemeClr val="accent1">
                  <a:lumMod val="75000"/>
                </a:schemeClr>
              </a:solidFill>
              <a:latin typeface="Calibri" pitchFamily="34" charset="0"/>
            </a:endParaRPr>
          </a:p>
          <a:p>
            <a:r>
              <a:rPr lang="el-GR" sz="2000" dirty="0">
                <a:solidFill>
                  <a:schemeClr val="accent1">
                    <a:lumMod val="75000"/>
                  </a:schemeClr>
                </a:solidFill>
                <a:latin typeface="Calibri" pitchFamily="34" charset="0"/>
              </a:rPr>
              <a:t>Όλα τα υλικά και εργαλεία του ξηρού μανικιούρ και επιπλέον</a:t>
            </a:r>
            <a:r>
              <a:rPr lang="en-US" sz="2000" dirty="0">
                <a:solidFill>
                  <a:schemeClr val="accent1">
                    <a:lumMod val="75000"/>
                  </a:schemeClr>
                </a:solidFill>
                <a:latin typeface="Calibri" pitchFamily="34" charset="0"/>
              </a:rPr>
              <a:t>:</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Primer </a:t>
            </a:r>
            <a:r>
              <a:rPr lang="el-GR" sz="2000" dirty="0">
                <a:solidFill>
                  <a:schemeClr val="accent1">
                    <a:lumMod val="75000"/>
                  </a:schemeClr>
                </a:solidFill>
                <a:latin typeface="Calibri" pitchFamily="34" charset="0"/>
              </a:rPr>
              <a:t>ή </a:t>
            </a:r>
            <a:r>
              <a:rPr lang="en-US" sz="2000" dirty="0">
                <a:solidFill>
                  <a:schemeClr val="accent1">
                    <a:lumMod val="75000"/>
                  </a:schemeClr>
                </a:solidFill>
                <a:latin typeface="Calibri" pitchFamily="34" charset="0"/>
              </a:rPr>
              <a:t>bonder</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Gel</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Tips </a:t>
            </a:r>
            <a:endParaRPr lang="el-GR" sz="2000" dirty="0">
              <a:solidFill>
                <a:schemeClr val="accent1">
                  <a:lumMod val="75000"/>
                </a:schemeClr>
              </a:solidFill>
              <a:latin typeface="Calibri" pitchFamily="34" charset="0"/>
            </a:endParaRP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Πινέλο </a:t>
            </a:r>
            <a:r>
              <a:rPr lang="en-US" sz="2000" dirty="0">
                <a:solidFill>
                  <a:schemeClr val="accent1">
                    <a:lumMod val="75000"/>
                  </a:schemeClr>
                </a:solidFill>
                <a:latin typeface="Calibri" pitchFamily="34" charset="0"/>
              </a:rPr>
              <a:t>gel </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Nail clipper</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Λάμπα πολυμερισμού</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Nail cleaner</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Κόλλα για </a:t>
            </a:r>
            <a:r>
              <a:rPr lang="en-US" sz="2000" dirty="0">
                <a:solidFill>
                  <a:schemeClr val="accent1">
                    <a:lumMod val="75000"/>
                  </a:schemeClr>
                </a:solidFill>
                <a:latin typeface="Calibri" pitchFamily="34" charset="0"/>
              </a:rPr>
              <a:t>tips</a:t>
            </a:r>
            <a:endParaRPr lang="el-GR" sz="2000" dirty="0">
              <a:solidFill>
                <a:schemeClr val="accent1">
                  <a:lumMod val="75000"/>
                </a:schemeClr>
              </a:solidFill>
              <a:latin typeface="Calibri" pitchFamily="34" charset="0"/>
            </a:endParaRPr>
          </a:p>
          <a:p>
            <a:r>
              <a:rPr lang="en-US" sz="2000" dirty="0">
                <a:solidFill>
                  <a:schemeClr val="accent1">
                    <a:lumMod val="75000"/>
                  </a:schemeClr>
                </a:solidFill>
                <a:latin typeface="Calibri" pitchFamily="34" charset="0"/>
              </a:rPr>
              <a:t> </a:t>
            </a:r>
            <a:endParaRPr lang="el-GR" sz="2000" dirty="0">
              <a:solidFill>
                <a:schemeClr val="accent1">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642918"/>
            <a:ext cx="7858180" cy="6247864"/>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ΔΙΑΔΙΚΑΣΙΑ</a:t>
            </a:r>
          </a:p>
          <a:p>
            <a:pPr algn="ctr"/>
            <a:endParaRPr lang="el-GR" sz="2000" dirty="0">
              <a:solidFill>
                <a:schemeClr val="accent1">
                  <a:lumMod val="75000"/>
                </a:schemeClr>
              </a:solidFill>
              <a:latin typeface="Calibri" pitchFamily="34" charset="0"/>
            </a:endParaRPr>
          </a:p>
          <a:p>
            <a:pPr algn="ctr"/>
            <a:r>
              <a:rPr lang="el-GR" sz="2000" dirty="0">
                <a:solidFill>
                  <a:schemeClr val="accent1">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των τιπς. </a:t>
            </a:r>
          </a:p>
          <a:p>
            <a:pPr algn="ct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Επιλέγω με το μάτι αυτό το τιπ που θεωρώ πως είναι κατάλληλο και το δοκιμάζω πάνω στο νύχι. Το τιπ κολλιέται στο ύψος του ελεύθερου άκρου. Όταν το τιπ αγκαλιάζει το νύχι και δε ξεφεύγει από αυτό, τότε είναι το ιδανικό μέγεθος. Το ίδιο κάνω για όλα τα νύχια</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Αφού επιλέξω τα μεγέθη των τιπ για όλα τα νύχια, καθαρίζω την επιφάνεια των νυχιών με </a:t>
            </a:r>
            <a:r>
              <a:rPr lang="en-US" sz="2000" dirty="0">
                <a:solidFill>
                  <a:schemeClr val="accent1">
                    <a:lumMod val="75000"/>
                  </a:schemeClr>
                </a:solidFill>
                <a:latin typeface="Calibri" pitchFamily="34" charset="0"/>
              </a:rPr>
              <a:t>cleaner</a:t>
            </a:r>
            <a:endParaRPr lang="el-GR"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Ξεκινάω να κολλάω τα τιπς με κόλλα. Βάζω λίγη κόλλα, στραγγίζοντας τη περίσσεια ποσότητα από το πινέλο μου στο στόμιο του μπουκαλιού. Τοποθετώ κόλλα στο τιπ μόνο στη περιοχή που ξέρω ότι θα κολλήσει στο νύχι και φυσικά δε ξεχνάω να βάλω κόλλα στα πλαϊνά του τιπ.</a:t>
            </a:r>
          </a:p>
          <a:p>
            <a:pPr algn="ctr"/>
            <a:endParaRPr lang="el-GR" sz="2000" dirty="0">
              <a:solidFill>
                <a:schemeClr val="accent1">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714356"/>
            <a:ext cx="7786742" cy="5355312"/>
          </a:xfrm>
          <a:prstGeom prst="rect">
            <a:avLst/>
          </a:prstGeom>
          <a:noFill/>
        </p:spPr>
        <p:txBody>
          <a:bodyPr wrap="square" rtlCol="0">
            <a:spAutoFit/>
          </a:bodyPr>
          <a:lstStyle/>
          <a:p>
            <a:pPr>
              <a:buFont typeface="Wingdings" pitchFamily="2" charset="2"/>
              <a:buChar char="§"/>
            </a:pPr>
            <a:r>
              <a:rPr lang="el-GR" dirty="0">
                <a:solidFill>
                  <a:schemeClr val="accent1">
                    <a:lumMod val="75000"/>
                  </a:schemeClr>
                </a:solidFill>
                <a:latin typeface="Calibri" pitchFamily="34" charset="0"/>
              </a:rPr>
              <a:t>Περιμένω 10-15΄΄  να  ΄΄ κάτσει ΄΄ η κόλλα που είναι υγρή και αρχίζω να κολλάω τα τιπς μου. Κολλάω με τον εξής τρόπο </a:t>
            </a:r>
            <a:r>
              <a:rPr lang="en-US" dirty="0">
                <a:solidFill>
                  <a:schemeClr val="accent1">
                    <a:lumMod val="75000"/>
                  </a:schemeClr>
                </a:solidFill>
                <a:latin typeface="Calibri" pitchFamily="34" charset="0"/>
              </a:rPr>
              <a:t>: </a:t>
            </a:r>
            <a:r>
              <a:rPr lang="el-GR" dirty="0">
                <a:solidFill>
                  <a:schemeClr val="accent1">
                    <a:lumMod val="75000"/>
                  </a:schemeClr>
                </a:solidFill>
                <a:latin typeface="Calibri" pitchFamily="34" charset="0"/>
              </a:rPr>
              <a:t>κρατάω το τιπ μπροστά ώστε να ακουμπήσει στην άκρη του ελεύθερου άκρου και στη συνέχεια ανεβάζω προς τα πάνω. Περιμένω 10-15΄΄ κρατώντας το τιπ και ελέγχω από τα πλαϊνά ότι το τιπ αγκαλιάζει το νύχι καλά. Το αφήνω μόλις σταθεροποιηθεί.  Πατάω λίγο μετά και τα πλαϊνά για να κολλήσει καλά. Τοποθετώ τα τιπς με τον ίδιο τρόπο και στα υπόλοιπα νύχια. </a:t>
            </a:r>
          </a:p>
          <a:p>
            <a:pPr>
              <a:buFont typeface="Wingdings" pitchFamily="2" charset="2"/>
              <a:buChar char="§"/>
            </a:pPr>
            <a:endParaRPr lang="el-GR" dirty="0">
              <a:solidFill>
                <a:schemeClr val="accent1">
                  <a:lumMod val="75000"/>
                </a:schemeClr>
              </a:solidFill>
              <a:latin typeface="Calibri" pitchFamily="34" charset="0"/>
            </a:endParaRPr>
          </a:p>
          <a:p>
            <a:pPr>
              <a:buFont typeface="Wingdings" pitchFamily="2" charset="2"/>
              <a:buChar char="§"/>
            </a:pPr>
            <a:r>
              <a:rPr lang="el-GR" dirty="0">
                <a:solidFill>
                  <a:schemeClr val="accent1">
                    <a:lumMod val="75000"/>
                  </a:schemeClr>
                </a:solidFill>
                <a:latin typeface="Calibri" pitchFamily="34" charset="0"/>
              </a:rPr>
              <a:t>Αφού ολοκληρώσω την τοποθέτηση των τιπς, με ένα </a:t>
            </a:r>
            <a:r>
              <a:rPr lang="en-US" dirty="0">
                <a:solidFill>
                  <a:schemeClr val="accent1">
                    <a:lumMod val="75000"/>
                  </a:schemeClr>
                </a:solidFill>
                <a:latin typeface="Calibri" pitchFamily="34" charset="0"/>
              </a:rPr>
              <a:t>nail clipper </a:t>
            </a:r>
            <a:r>
              <a:rPr lang="el-GR" dirty="0">
                <a:solidFill>
                  <a:schemeClr val="accent1">
                    <a:lumMod val="75000"/>
                  </a:schemeClr>
                </a:solidFill>
                <a:latin typeface="Calibri" pitchFamily="34" charset="0"/>
              </a:rPr>
              <a:t>κονταίνω τα τιπς μέχρι το ύψος που θέλουμε. </a:t>
            </a:r>
          </a:p>
          <a:p>
            <a:pPr>
              <a:buFont typeface="Wingdings" pitchFamily="2" charset="2"/>
              <a:buChar char="§"/>
            </a:pPr>
            <a:endParaRPr lang="el-GR" dirty="0">
              <a:solidFill>
                <a:schemeClr val="accent1">
                  <a:lumMod val="75000"/>
                </a:schemeClr>
              </a:solidFill>
              <a:latin typeface="Calibri" pitchFamily="34" charset="0"/>
            </a:endParaRPr>
          </a:p>
          <a:p>
            <a:pPr>
              <a:buFont typeface="Wingdings" pitchFamily="2" charset="2"/>
              <a:buChar char="§"/>
            </a:pPr>
            <a:r>
              <a:rPr lang="el-GR" dirty="0">
                <a:solidFill>
                  <a:schemeClr val="accent1">
                    <a:lumMod val="75000"/>
                  </a:schemeClr>
                </a:solidFill>
                <a:latin typeface="Calibri" pitchFamily="34" charset="0"/>
              </a:rPr>
              <a:t>Με μια λίμα 100-180, λιμάρω τα πλαϊνά των τιπς ώστε να έρθουν σε ευθεία και από μπροστά ώστε να δώσω το επιθυμητό σχήμα. Λιμάρω ελαφρώς και από πάνω τα τιπς στα σημεία που είναι υπερυψωμένα με φορά προς τα κάτω για να μη φθαρεί το φυσικό νύχι. Με αυτό τον τρόπο το τιπ θα έρθει στο ίδιο ύψος με το φυσικό νύχι στο σημείο ένωσης τους.</a:t>
            </a:r>
          </a:p>
          <a:p>
            <a:pPr>
              <a:buFont typeface="Wingdings" pitchFamily="2" charset="2"/>
              <a:buChar char="§"/>
            </a:pPr>
            <a:endParaRPr lang="el-GR" dirty="0">
              <a:solidFill>
                <a:schemeClr val="accent1">
                  <a:lumMod val="75000"/>
                </a:schemeClr>
              </a:solidFill>
              <a:latin typeface="Calibri" pitchFamily="34" charset="0"/>
            </a:endParaRPr>
          </a:p>
          <a:p>
            <a:pPr>
              <a:buFont typeface="Wingdings" pitchFamily="2" charset="2"/>
              <a:buChar char="§"/>
            </a:pPr>
            <a:r>
              <a:rPr lang="el-GR" dirty="0">
                <a:solidFill>
                  <a:schemeClr val="accent1">
                    <a:lumMod val="75000"/>
                  </a:schemeClr>
                </a:solidFill>
                <a:latin typeface="Calibri" pitchFamily="34" charset="0"/>
              </a:rPr>
              <a:t>Απομακρύνω τα υπολείμματα σκόνης και περνάω στη τοποθέτηση του τζελ. </a:t>
            </a:r>
          </a:p>
          <a:p>
            <a:pPr>
              <a:buFont typeface="Wingdings" pitchFamily="2" charset="2"/>
              <a:buChar char="§"/>
            </a:pPr>
            <a:endParaRPr lang="el-GR" dirty="0">
              <a:solidFill>
                <a:schemeClr val="accent1">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857232"/>
            <a:ext cx="8001056" cy="6555641"/>
          </a:xfrm>
          <a:prstGeom prst="rect">
            <a:avLst/>
          </a:prstGeom>
          <a:noFill/>
        </p:spPr>
        <p:txBody>
          <a:bodyPr wrap="square" rtlCol="0">
            <a:spAutoFit/>
          </a:bodyPr>
          <a:lstStyle/>
          <a:p>
            <a:pPr>
              <a:buFont typeface="Wingdings" pitchFamily="2" charset="2"/>
              <a:buChar char="§"/>
            </a:pPr>
            <a:r>
              <a:rPr lang="el-GR" sz="2000" dirty="0">
                <a:solidFill>
                  <a:schemeClr val="accent1">
                    <a:lumMod val="75000"/>
                  </a:schemeClr>
                </a:solidFill>
                <a:latin typeface="Calibri" pitchFamily="34" charset="0"/>
              </a:rPr>
              <a:t>Πριν τη τοποθέτηση του τζελ καλό είναι να περάσω </a:t>
            </a:r>
            <a:r>
              <a:rPr lang="en-US" sz="2000" dirty="0">
                <a:solidFill>
                  <a:schemeClr val="accent1">
                    <a:lumMod val="75000"/>
                  </a:schemeClr>
                </a:solidFill>
                <a:latin typeface="Calibri" pitchFamily="34" charset="0"/>
              </a:rPr>
              <a:t>primer </a:t>
            </a:r>
            <a:r>
              <a:rPr lang="el-GR" sz="2000" dirty="0">
                <a:solidFill>
                  <a:schemeClr val="accent1">
                    <a:lumMod val="75000"/>
                  </a:schemeClr>
                </a:solidFill>
                <a:latin typeface="Calibri" pitchFamily="34" charset="0"/>
              </a:rPr>
              <a:t>ή μια στρώση </a:t>
            </a:r>
            <a:r>
              <a:rPr lang="en-US" sz="2000" dirty="0">
                <a:solidFill>
                  <a:schemeClr val="accent1">
                    <a:lumMod val="75000"/>
                  </a:schemeClr>
                </a:solidFill>
                <a:latin typeface="Calibri" pitchFamily="34" charset="0"/>
              </a:rPr>
              <a:t>bonder</a:t>
            </a:r>
            <a:r>
              <a:rPr lang="el-GR" sz="2000" dirty="0">
                <a:solidFill>
                  <a:schemeClr val="accent1">
                    <a:lumMod val="75000"/>
                  </a:schemeClr>
                </a:solidFill>
                <a:latin typeface="Calibri" pitchFamily="34" charset="0"/>
              </a:rPr>
              <a:t>, το οποίο χρειάζεται πολυμερισμό.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Μετά επιλέγω ένα </a:t>
            </a:r>
            <a:r>
              <a:rPr lang="en-US" sz="2000" dirty="0">
                <a:solidFill>
                  <a:schemeClr val="accent1">
                    <a:lumMod val="75000"/>
                  </a:schemeClr>
                </a:solidFill>
                <a:latin typeface="Calibri" pitchFamily="34" charset="0"/>
              </a:rPr>
              <a:t>builder gel</a:t>
            </a:r>
            <a:r>
              <a:rPr lang="el-GR" sz="2000" dirty="0">
                <a:solidFill>
                  <a:schemeClr val="accent1">
                    <a:lumMod val="75000"/>
                  </a:schemeClr>
                </a:solidFill>
                <a:latin typeface="Calibri" pitchFamily="34" charset="0"/>
              </a:rPr>
              <a:t> για να υπάρχει στο σημείο πίεσης μεγαλύτερη αντοχή εφόσον έχουμε ένα νύχι με επέκταση.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Παίρνω μια μπάλα τζελ με το πινέλο μου και απλώνω σε όλο το νύχια μια λεπτή στρώση σαν </a:t>
            </a:r>
            <a:r>
              <a:rPr lang="en-US" sz="2000" dirty="0">
                <a:solidFill>
                  <a:schemeClr val="accent1">
                    <a:lumMod val="75000"/>
                  </a:schemeClr>
                </a:solidFill>
                <a:latin typeface="Calibri" pitchFamily="34" charset="0"/>
              </a:rPr>
              <a:t>base coat. </a:t>
            </a:r>
            <a:r>
              <a:rPr lang="el-GR" sz="2000" dirty="0">
                <a:solidFill>
                  <a:schemeClr val="accent1">
                    <a:lumMod val="75000"/>
                  </a:schemeClr>
                </a:solidFill>
                <a:latin typeface="Calibri" pitchFamily="34" charset="0"/>
              </a:rPr>
              <a:t>Μετά ξανά παίρνω μια μπάλα τζελ και τη τοποθετώ στο κέντρο του νυχιού γιατί εκεί είναι και το σημείο πίεσης και θέλω περισσότερη δύναμη. Δουλεύω το τζελ μου με το πινέλο με απαλές κινήσεις, απλώνοντας το στο νύχι και χωρίς να χάνει επαφή το πινέλο με το τζελ για να μη δημιουργηθούν φυσαλίδες.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Πολυμερίζω στη λάμπα πολυμερισμού. Ο χρόνος εξαρτάται με το αν έχω λάμπα </a:t>
            </a:r>
            <a:r>
              <a:rPr lang="en-US" sz="2000" dirty="0">
                <a:solidFill>
                  <a:schemeClr val="accent1">
                    <a:lumMod val="75000"/>
                  </a:schemeClr>
                </a:solidFill>
                <a:latin typeface="Calibri" pitchFamily="34" charset="0"/>
              </a:rPr>
              <a:t>uv </a:t>
            </a:r>
            <a:r>
              <a:rPr lang="el-GR" sz="2000" dirty="0">
                <a:solidFill>
                  <a:schemeClr val="accent1">
                    <a:lumMod val="75000"/>
                  </a:schemeClr>
                </a:solidFill>
                <a:latin typeface="Calibri" pitchFamily="34" charset="0"/>
              </a:rPr>
              <a:t>ή </a:t>
            </a:r>
            <a:r>
              <a:rPr lang="en-US" sz="2000" dirty="0">
                <a:solidFill>
                  <a:schemeClr val="accent1">
                    <a:lumMod val="75000"/>
                  </a:schemeClr>
                </a:solidFill>
                <a:latin typeface="Calibri" pitchFamily="34" charset="0"/>
              </a:rPr>
              <a:t>led.</a:t>
            </a:r>
            <a:r>
              <a:rPr lang="el-GR" sz="2000" dirty="0">
                <a:solidFill>
                  <a:schemeClr val="accent1">
                    <a:lumMod val="75000"/>
                  </a:schemeClr>
                </a:solidFill>
                <a:latin typeface="Calibri" pitchFamily="34" charset="0"/>
              </a:rPr>
              <a:t> (1-2’ σε</a:t>
            </a:r>
            <a:r>
              <a:rPr lang="en-US" sz="2000" dirty="0">
                <a:solidFill>
                  <a:schemeClr val="accent1">
                    <a:lumMod val="75000"/>
                  </a:schemeClr>
                </a:solidFill>
                <a:latin typeface="Calibri" pitchFamily="34" charset="0"/>
              </a:rPr>
              <a:t> uv ,  </a:t>
            </a:r>
            <a:r>
              <a:rPr lang="el-GR" sz="2000" dirty="0">
                <a:solidFill>
                  <a:schemeClr val="accent1">
                    <a:lumMod val="75000"/>
                  </a:schemeClr>
                </a:solidFill>
                <a:latin typeface="Calibri" pitchFamily="34" charset="0"/>
              </a:rPr>
              <a:t>30-60’’ σε </a:t>
            </a:r>
            <a:r>
              <a:rPr lang="en-US" sz="2000" dirty="0">
                <a:solidFill>
                  <a:schemeClr val="accent1">
                    <a:lumMod val="75000"/>
                  </a:schemeClr>
                </a:solidFill>
                <a:latin typeface="Calibri" pitchFamily="34" charset="0"/>
              </a:rPr>
              <a:t>led). </a:t>
            </a:r>
            <a:r>
              <a:rPr lang="el-GR" sz="2000" dirty="0">
                <a:solidFill>
                  <a:schemeClr val="accent1">
                    <a:lumMod val="75000"/>
                  </a:schemeClr>
                </a:solidFill>
                <a:latin typeface="Calibri" pitchFamily="34" charset="0"/>
              </a:rPr>
              <a:t>Απομακρύνω τα υλικά μου(τζελ και πινέλο) από τη λάμπα πολυμερισμού για να μη πολυμεριστούν.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s The Difference Between Gel Extensions and Gel Polish - Next Step  Beauty"/>
          <p:cNvPicPr>
            <a:picLocks noChangeAspect="1" noChangeArrowheads="1"/>
          </p:cNvPicPr>
          <p:nvPr/>
        </p:nvPicPr>
        <p:blipFill>
          <a:blip r:embed="rId2"/>
          <a:srcRect/>
          <a:stretch>
            <a:fillRect/>
          </a:stretch>
        </p:blipFill>
        <p:spPr bwMode="auto">
          <a:xfrm>
            <a:off x="1214414" y="1643050"/>
            <a:ext cx="6405607" cy="360315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85720" y="1571612"/>
            <a:ext cx="8358246" cy="4401205"/>
          </a:xfrm>
          <a:prstGeom prst="rect">
            <a:avLst/>
          </a:prstGeom>
          <a:noFill/>
        </p:spPr>
        <p:txBody>
          <a:bodyPr wrap="square" rtlCol="0">
            <a:spAutoFit/>
          </a:bodyPr>
          <a:lstStyle/>
          <a:p>
            <a:pPr>
              <a:buFont typeface="Wingdings" pitchFamily="2" charset="2"/>
              <a:buChar char="§"/>
            </a:pPr>
            <a:r>
              <a:rPr lang="el-GR" sz="2000" dirty="0">
                <a:solidFill>
                  <a:schemeClr val="accent1">
                    <a:lumMod val="75000"/>
                  </a:schemeClr>
                </a:solidFill>
                <a:latin typeface="Calibri" pitchFamily="34" charset="0"/>
              </a:rPr>
              <a:t>Με μια ακόμα ποσότητα τζελ</a:t>
            </a:r>
            <a:r>
              <a:rPr lang="en-US" sz="2000" dirty="0">
                <a:solidFill>
                  <a:schemeClr val="accent1">
                    <a:lumMod val="75000"/>
                  </a:schemeClr>
                </a:solidFill>
                <a:latin typeface="Calibri" pitchFamily="34" charset="0"/>
              </a:rPr>
              <a:t>, </a:t>
            </a:r>
            <a:r>
              <a:rPr lang="el-GR" sz="2000" dirty="0">
                <a:solidFill>
                  <a:schemeClr val="accent1">
                    <a:lumMod val="75000"/>
                  </a:schemeClr>
                </a:solidFill>
                <a:latin typeface="Calibri" pitchFamily="34" charset="0"/>
              </a:rPr>
              <a:t>μικρότερη γιατί ήδη έχουμε χτίσει το νύχι , δουλεύω τη περιοχή πιο πάνω από το σημείο ένωσης  και φροντίζω να πάει και στη περιοχή κοντά στα επωνύχια χωρίς να τα ακουμπήσω, κατεβάζοντας το υλικό σιγά-σιγά προς τα κάτω με απαλές κινήσεις.</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Πριν πολυμερίσω γυρνάω το νύχι ανάποδα για να δημιουργηθεί σωστή καμπύλη στο νύχι, να γίνει πιο ανθεκτικό και του δίνω σχήμα με το πινέλο σε περίπτωση που υπάρχουν ατέλειες.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Πολυμερίζω στη λάμπα πολυμερισμού. Ακολουθώ αυτή τη διαδικασία σε όλα τα νύχια.</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142984"/>
            <a:ext cx="8286808" cy="4401205"/>
          </a:xfrm>
          <a:prstGeom prst="rect">
            <a:avLst/>
          </a:prstGeom>
        </p:spPr>
        <p:txBody>
          <a:bodyPr wrap="square">
            <a:spAutoFit/>
          </a:bodyPr>
          <a:lstStyle/>
          <a:p>
            <a:pPr>
              <a:buFont typeface="Wingdings" pitchFamily="2" charset="2"/>
              <a:buChar char="§"/>
            </a:pPr>
            <a:r>
              <a:rPr lang="el-GR" sz="2000" dirty="0">
                <a:solidFill>
                  <a:schemeClr val="accent1">
                    <a:lumMod val="75000"/>
                  </a:schemeClr>
                </a:solidFill>
                <a:latin typeface="Calibri" pitchFamily="34" charset="0"/>
              </a:rPr>
              <a:t>Με </a:t>
            </a:r>
            <a:r>
              <a:rPr lang="en-US" sz="2000" dirty="0">
                <a:solidFill>
                  <a:schemeClr val="accent1">
                    <a:lumMod val="75000"/>
                  </a:schemeClr>
                </a:solidFill>
                <a:latin typeface="Calibri" pitchFamily="34" charset="0"/>
              </a:rPr>
              <a:t>cleaner </a:t>
            </a:r>
            <a:r>
              <a:rPr lang="el-GR" sz="2000" dirty="0">
                <a:solidFill>
                  <a:schemeClr val="accent1">
                    <a:lumMod val="75000"/>
                  </a:schemeClr>
                </a:solidFill>
                <a:latin typeface="Calibri" pitchFamily="34" charset="0"/>
              </a:rPr>
              <a:t>και χαρτάκι κυτταρίνης αφαιρώ τη κολλώδη ουσία από όλα τα νύχια.</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Με τη βοήθεια μιας λίμας, λιμάρω την επιφάνεια του νυχιού, διορθώνοντας και τυχόν ατέλειες.</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Αφού τελειώσω με το λιμάρισμα σε όλα τα νύχια και απομακρύνω τη σκόνη, περνάω στο βάψιμο.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Το βάψιμο μπορεί να γίνει είτε με ημιμόνιμα χρώματα, είτε με </a:t>
            </a:r>
            <a:r>
              <a:rPr lang="en-US" sz="2000" dirty="0">
                <a:solidFill>
                  <a:schemeClr val="accent1">
                    <a:lumMod val="75000"/>
                  </a:schemeClr>
                </a:solidFill>
                <a:latin typeface="Calibri" pitchFamily="34" charset="0"/>
              </a:rPr>
              <a:t>color gels</a:t>
            </a:r>
            <a:r>
              <a:rPr lang="el-GR" sz="2000" dirty="0">
                <a:solidFill>
                  <a:schemeClr val="accent1">
                    <a:lumMod val="75000"/>
                  </a:schemeClr>
                </a:solidFill>
                <a:latin typeface="Calibri" pitchFamily="34" charset="0"/>
              </a:rPr>
              <a:t>. Η διαδικασία εφαρμογής χρώματος είναι ίδια με αυτή του ημιμόνιμου μανικιούρ.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Τέλος, περνάμε ένα λάδι επωνυχίων κάνοντας μασάζ.</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714356"/>
            <a:ext cx="7429552" cy="1200329"/>
          </a:xfrm>
          <a:prstGeom prst="rect">
            <a:avLst/>
          </a:prstGeom>
          <a:noFill/>
        </p:spPr>
        <p:txBody>
          <a:bodyPr wrap="square" rtlCol="0">
            <a:spAutoFit/>
          </a:bodyPr>
          <a:lstStyle/>
          <a:p>
            <a:pPr algn="ctr"/>
            <a:r>
              <a:rPr lang="el-GR" sz="2400" dirty="0">
                <a:solidFill>
                  <a:schemeClr val="accent1">
                    <a:lumMod val="75000"/>
                  </a:schemeClr>
                </a:solidFill>
                <a:latin typeface="Calibri" pitchFamily="34" charset="0"/>
              </a:rPr>
              <a:t>Με το τζελ εκτός από ενίσχυση φυσικού νυχιού(όπως αναφέραμε σε προηγούμενο  μάθημα) μπορούμε να πετύχουμε και προέκταση του με φόρμες</a:t>
            </a:r>
            <a:r>
              <a:rPr lang="en-US" sz="2400" dirty="0">
                <a:solidFill>
                  <a:schemeClr val="accent1">
                    <a:lumMod val="75000"/>
                  </a:schemeClr>
                </a:solidFill>
                <a:latin typeface="Calibri" pitchFamily="34" charset="0"/>
              </a:rPr>
              <a:t>. </a:t>
            </a:r>
            <a:endParaRPr lang="el-GR" sz="2400" dirty="0">
              <a:solidFill>
                <a:schemeClr val="accent1">
                  <a:lumMod val="75000"/>
                </a:schemeClr>
              </a:solidFill>
              <a:latin typeface="Calibri" pitchFamily="34" charset="0"/>
            </a:endParaRPr>
          </a:p>
        </p:txBody>
      </p:sp>
      <p:pic>
        <p:nvPicPr>
          <p:cNvPr id="11266" name="Picture 2" descr="How to do UV gel Nails Forms | BeautyBigBang"/>
          <p:cNvPicPr>
            <a:picLocks noChangeAspect="1" noChangeArrowheads="1"/>
          </p:cNvPicPr>
          <p:nvPr/>
        </p:nvPicPr>
        <p:blipFill>
          <a:blip r:embed="rId2"/>
          <a:srcRect t="29688" r="1356"/>
          <a:stretch>
            <a:fillRect/>
          </a:stretch>
        </p:blipFill>
        <p:spPr bwMode="auto">
          <a:xfrm>
            <a:off x="2214546" y="2500306"/>
            <a:ext cx="4500594" cy="3214686"/>
          </a:xfrm>
          <a:prstGeom prst="rect">
            <a:avLst/>
          </a:prstGeom>
          <a:noFill/>
        </p:spPr>
      </p:pic>
      <p:sp>
        <p:nvSpPr>
          <p:cNvPr id="4" name="3 - TextBox"/>
          <p:cNvSpPr txBox="1"/>
          <p:nvPr/>
        </p:nvSpPr>
        <p:spPr>
          <a:xfrm>
            <a:off x="1428728" y="285728"/>
            <a:ext cx="6643734" cy="400110"/>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ΤΕΧΝΗΤΑ ΜΕ ΦΟΡΜΑ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857232"/>
            <a:ext cx="8072494" cy="5324535"/>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Τι προσέχουμε στην εφαρμογή τεχνητών με </a:t>
            </a:r>
            <a:r>
              <a:rPr lang="en-US" sz="2000" b="1" u="sng" dirty="0">
                <a:solidFill>
                  <a:schemeClr val="accent1">
                    <a:lumMod val="75000"/>
                  </a:schemeClr>
                </a:solidFill>
                <a:latin typeface="Calibri" pitchFamily="34" charset="0"/>
              </a:rPr>
              <a:t>gel </a:t>
            </a:r>
            <a:r>
              <a:rPr lang="el-GR" sz="2000" b="1" u="sng" dirty="0">
                <a:solidFill>
                  <a:schemeClr val="accent1">
                    <a:lumMod val="75000"/>
                  </a:schemeClr>
                </a:solidFill>
                <a:latin typeface="Calibri" pitchFamily="34" charset="0"/>
              </a:rPr>
              <a:t>και </a:t>
            </a:r>
            <a:r>
              <a:rPr lang="en-US" sz="2000" b="1" u="sng" dirty="0">
                <a:solidFill>
                  <a:schemeClr val="accent1">
                    <a:lumMod val="75000"/>
                  </a:schemeClr>
                </a:solidFill>
                <a:latin typeface="Calibri" pitchFamily="34" charset="0"/>
              </a:rPr>
              <a:t>tips</a:t>
            </a:r>
          </a:p>
          <a:p>
            <a:pPr algn="ctr"/>
            <a:endParaRPr lang="el-GR" sz="2000" b="1" u="sng" dirty="0">
              <a:solidFill>
                <a:schemeClr val="accent1">
                  <a:lumMod val="75000"/>
                </a:schemeClr>
              </a:solidFill>
              <a:latin typeface="Calibri" pitchFamily="34" charset="0"/>
            </a:endParaRPr>
          </a:p>
          <a:p>
            <a:pPr algn="ctr"/>
            <a:endParaRPr lang="en-US" sz="2000" b="1" u="sng" dirty="0">
              <a:solidFill>
                <a:schemeClr val="accent1">
                  <a:lumMod val="75000"/>
                </a:schemeClr>
              </a:solidFill>
              <a:latin typeface="Calibri" pitchFamily="34" charset="0"/>
            </a:endParaRPr>
          </a:p>
          <a:p>
            <a:pPr>
              <a:buFont typeface="Wingdings" pitchFamily="2" charset="2"/>
              <a:buChar char="Ø"/>
            </a:pPr>
            <a:r>
              <a:rPr lang="el-GR" sz="2000" dirty="0">
                <a:solidFill>
                  <a:schemeClr val="accent1">
                    <a:lumMod val="75000"/>
                  </a:schemeClr>
                </a:solidFill>
                <a:latin typeface="Calibri" pitchFamily="34" charset="0"/>
              </a:rPr>
              <a:t>Προσέχω να μην ακουμπήσει το υλικό μου τα επωνύχια</a:t>
            </a:r>
          </a:p>
          <a:p>
            <a:pPr>
              <a:buFont typeface="Wingdings" pitchFamily="2" charset="2"/>
              <a:buChar char="Ø"/>
            </a:pPr>
            <a:endParaRPr lang="el-GR" sz="2000" dirty="0">
              <a:solidFill>
                <a:schemeClr val="accent1">
                  <a:lumMod val="75000"/>
                </a:schemeClr>
              </a:solidFill>
              <a:latin typeface="Calibri" pitchFamily="34" charset="0"/>
            </a:endParaRPr>
          </a:p>
          <a:p>
            <a:pPr>
              <a:buFont typeface="Wingdings" pitchFamily="2" charset="2"/>
              <a:buChar char="Ø"/>
            </a:pPr>
            <a:r>
              <a:rPr lang="el-GR" sz="2000" dirty="0">
                <a:solidFill>
                  <a:schemeClr val="accent1">
                    <a:lumMod val="75000"/>
                  </a:schemeClr>
                </a:solidFill>
                <a:latin typeface="Calibri" pitchFamily="34" charset="0"/>
              </a:rPr>
              <a:t>Επιλέγω το σωστό μέγεθος τιπ ώστε να εφαρμόζει κατάλληλα στο φυσικό νύχι και να έχω όσο το δυνατό πιο φυσικό αποτέλεσμα</a:t>
            </a:r>
          </a:p>
          <a:p>
            <a:pPr>
              <a:buFont typeface="Wingdings" pitchFamily="2" charset="2"/>
              <a:buChar char="Ø"/>
            </a:pPr>
            <a:endParaRPr lang="el-GR" sz="2000" dirty="0">
              <a:solidFill>
                <a:schemeClr val="accent1">
                  <a:lumMod val="75000"/>
                </a:schemeClr>
              </a:solidFill>
              <a:latin typeface="Calibri" pitchFamily="34" charset="0"/>
            </a:endParaRPr>
          </a:p>
          <a:p>
            <a:pPr>
              <a:buFont typeface="Wingdings" pitchFamily="2" charset="2"/>
              <a:buChar char="Ø"/>
            </a:pPr>
            <a:r>
              <a:rPr lang="el-GR" sz="2000" dirty="0">
                <a:solidFill>
                  <a:schemeClr val="accent1">
                    <a:lumMod val="75000"/>
                  </a:schemeClr>
                </a:solidFill>
                <a:latin typeface="Calibri" pitchFamily="34" charset="0"/>
              </a:rPr>
              <a:t>Όταν κολλάω στο φυσικό νύχι το τιπ και το λιμάρω, προσέχω να μη λιμάρω και να μη φθείρω το φυσικό νύχι</a:t>
            </a:r>
          </a:p>
          <a:p>
            <a:pPr>
              <a:buFont typeface="Wingdings" pitchFamily="2" charset="2"/>
              <a:buChar char="Ø"/>
            </a:pPr>
            <a:endParaRPr lang="el-GR" sz="2000" dirty="0">
              <a:solidFill>
                <a:schemeClr val="accent1">
                  <a:lumMod val="75000"/>
                </a:schemeClr>
              </a:solidFill>
              <a:latin typeface="Calibri" pitchFamily="34" charset="0"/>
            </a:endParaRPr>
          </a:p>
          <a:p>
            <a:pPr>
              <a:buFont typeface="Wingdings" pitchFamily="2" charset="2"/>
              <a:buChar char="Ø"/>
            </a:pPr>
            <a:r>
              <a:rPr lang="el-GR" sz="2000" dirty="0">
                <a:solidFill>
                  <a:schemeClr val="accent1">
                    <a:lumMod val="75000"/>
                  </a:schemeClr>
                </a:solidFill>
                <a:latin typeface="Calibri" pitchFamily="34" charset="0"/>
              </a:rPr>
              <a:t>Όταν πολυμερίζω το υλικό μου απομακρύνω τα υλικά (</a:t>
            </a:r>
            <a:r>
              <a:rPr lang="en-US" sz="2000" dirty="0">
                <a:solidFill>
                  <a:schemeClr val="accent1">
                    <a:lumMod val="75000"/>
                  </a:schemeClr>
                </a:solidFill>
                <a:latin typeface="Calibri" pitchFamily="34" charset="0"/>
              </a:rPr>
              <a:t>gel, </a:t>
            </a:r>
            <a:r>
              <a:rPr lang="el-GR" sz="2000" dirty="0">
                <a:solidFill>
                  <a:schemeClr val="accent1">
                    <a:lumMod val="75000"/>
                  </a:schemeClr>
                </a:solidFill>
                <a:latin typeface="Calibri" pitchFamily="34" charset="0"/>
              </a:rPr>
              <a:t>πινέλο , κλπ) για να μη πολυμεριστούν και καταστραφούν.</a:t>
            </a:r>
          </a:p>
          <a:p>
            <a:pPr>
              <a:buFont typeface="Wingdings" pitchFamily="2" charset="2"/>
              <a:buChar char="Ø"/>
            </a:pPr>
            <a:endParaRPr lang="el-GR" sz="2000" dirty="0">
              <a:solidFill>
                <a:schemeClr val="accent1">
                  <a:lumMod val="75000"/>
                </a:schemeClr>
              </a:solidFill>
              <a:latin typeface="Calibri" pitchFamily="34" charset="0"/>
            </a:endParaRPr>
          </a:p>
          <a:p>
            <a:pPr>
              <a:buFont typeface="Wingdings" pitchFamily="2" charset="2"/>
              <a:buChar char="Ø"/>
            </a:pPr>
            <a:endParaRPr lang="en-US" sz="2000" dirty="0">
              <a:solidFill>
                <a:schemeClr val="accent1">
                  <a:lumMod val="75000"/>
                </a:schemeClr>
              </a:solidFill>
              <a:latin typeface="Calibri" pitchFamily="34" charset="0"/>
            </a:endParaRPr>
          </a:p>
          <a:p>
            <a:pPr>
              <a:buFont typeface="Wingdings" pitchFamily="2" charset="2"/>
              <a:buChar char="Ø"/>
            </a:pPr>
            <a:endParaRPr lang="en-US" sz="2000" dirty="0">
              <a:solidFill>
                <a:schemeClr val="accent1">
                  <a:lumMod val="75000"/>
                </a:schemeClr>
              </a:solidFill>
              <a:latin typeface="Calibri" pitchFamily="34" charset="0"/>
            </a:endParaRPr>
          </a:p>
          <a:p>
            <a:pPr>
              <a:buFont typeface="Wingdings" pitchFamily="2" charset="2"/>
              <a:buChar char="Ø"/>
            </a:pPr>
            <a:endParaRPr lang="el-GR" sz="2000" dirty="0">
              <a:solidFill>
                <a:schemeClr val="accent1">
                  <a:lumMod val="75000"/>
                </a:schemeClr>
              </a:solidFill>
              <a:latin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1571612"/>
            <a:ext cx="7715304" cy="3170099"/>
          </a:xfrm>
          <a:prstGeom prst="rect">
            <a:avLst/>
          </a:prstGeom>
        </p:spPr>
        <p:txBody>
          <a:bodyPr wrap="square">
            <a:spAutoFit/>
          </a:bodyPr>
          <a:lstStyle/>
          <a:p>
            <a:pPr>
              <a:buFont typeface="Wingdings" pitchFamily="2" charset="2"/>
              <a:buChar char="Ø"/>
            </a:pPr>
            <a:r>
              <a:rPr lang="el-GR" sz="2000" dirty="0">
                <a:solidFill>
                  <a:schemeClr val="accent1">
                    <a:lumMod val="75000"/>
                  </a:schemeClr>
                </a:solidFill>
                <a:latin typeface="Calibri" pitchFamily="34" charset="0"/>
              </a:rPr>
              <a:t>Αναφέρατε δυο τρόπους που χρησιμοποιούμε για την επέκταση του ελευθέρου άκρου του νυχιού.</a:t>
            </a:r>
          </a:p>
          <a:p>
            <a:endParaRPr lang="el-GR" sz="2000" u="sng" dirty="0">
              <a:solidFill>
                <a:schemeClr val="accent1">
                  <a:lumMod val="75000"/>
                </a:schemeClr>
              </a:solidFill>
              <a:latin typeface="Calibri" pitchFamily="34" charset="0"/>
            </a:endParaRPr>
          </a:p>
          <a:p>
            <a:r>
              <a:rPr lang="el-GR" sz="2000" dirty="0">
                <a:solidFill>
                  <a:schemeClr val="accent1">
                    <a:lumMod val="75000"/>
                  </a:schemeClr>
                </a:solidFill>
                <a:latin typeface="Calibri" pitchFamily="34" charset="0"/>
              </a:rPr>
              <a:t>1</a:t>
            </a:r>
            <a:r>
              <a:rPr lang="el-GR" sz="2000" baseline="30000" dirty="0">
                <a:solidFill>
                  <a:schemeClr val="accent1">
                    <a:lumMod val="75000"/>
                  </a:schemeClr>
                </a:solidFill>
                <a:latin typeface="Calibri" pitchFamily="34" charset="0"/>
              </a:rPr>
              <a:t>ος</a:t>
            </a:r>
            <a:r>
              <a:rPr lang="el-GR" sz="2000" dirty="0">
                <a:solidFill>
                  <a:schemeClr val="accent1">
                    <a:lumMod val="75000"/>
                  </a:schemeClr>
                </a:solidFill>
                <a:latin typeface="Calibri" pitchFamily="34" charset="0"/>
              </a:rPr>
              <a:t> τρόπος</a:t>
            </a:r>
            <a:r>
              <a:rPr lang="en-US" sz="2000" dirty="0">
                <a:solidFill>
                  <a:schemeClr val="accent1">
                    <a:lumMod val="75000"/>
                  </a:schemeClr>
                </a:solidFill>
                <a:latin typeface="Calibri" pitchFamily="34" charset="0"/>
              </a:rPr>
              <a:t>:</a:t>
            </a:r>
            <a:r>
              <a:rPr lang="el-GR" sz="2000" dirty="0">
                <a:solidFill>
                  <a:schemeClr val="accent1">
                    <a:lumMod val="75000"/>
                  </a:schemeClr>
                </a:solidFill>
                <a:latin typeface="Calibri" pitchFamily="34" charset="0"/>
              </a:rPr>
              <a:t> Κάνουμε επέκταση του ελεύθερου άκρου του νυχιού χρησιμοποιώντας ειδικές φόρμες και πάνω σε αυτές χτίζουμε-εφαρμόζουμε ακρυλικό ή </a:t>
            </a:r>
            <a:r>
              <a:rPr lang="en-US" sz="2000" dirty="0">
                <a:solidFill>
                  <a:schemeClr val="accent1">
                    <a:lumMod val="75000"/>
                  </a:schemeClr>
                </a:solidFill>
                <a:latin typeface="Calibri" pitchFamily="34" charset="0"/>
              </a:rPr>
              <a:t>gel</a:t>
            </a:r>
            <a:r>
              <a:rPr lang="el-GR" sz="2000" dirty="0">
                <a:solidFill>
                  <a:schemeClr val="accent1">
                    <a:lumMod val="75000"/>
                  </a:schemeClr>
                </a:solidFill>
                <a:latin typeface="Calibri" pitchFamily="34" charset="0"/>
              </a:rPr>
              <a:t>.</a:t>
            </a:r>
            <a:endParaRPr lang="en-US" sz="2000" dirty="0">
              <a:solidFill>
                <a:schemeClr val="accent1">
                  <a:lumMod val="75000"/>
                </a:schemeClr>
              </a:solidFill>
              <a:latin typeface="Calibri" pitchFamily="34" charset="0"/>
            </a:endParaRPr>
          </a:p>
          <a:p>
            <a:r>
              <a:rPr lang="en-US" sz="2000" dirty="0">
                <a:solidFill>
                  <a:schemeClr val="accent1">
                    <a:lumMod val="75000"/>
                  </a:schemeClr>
                </a:solidFill>
                <a:latin typeface="Calibri" pitchFamily="34" charset="0"/>
              </a:rPr>
              <a:t>2</a:t>
            </a:r>
            <a:r>
              <a:rPr lang="el-GR" sz="2000" baseline="30000" dirty="0" err="1">
                <a:solidFill>
                  <a:schemeClr val="accent1">
                    <a:lumMod val="75000"/>
                  </a:schemeClr>
                </a:solidFill>
                <a:latin typeface="Calibri" pitchFamily="34" charset="0"/>
              </a:rPr>
              <a:t>ος</a:t>
            </a:r>
            <a:r>
              <a:rPr lang="el-GR" sz="2000" dirty="0">
                <a:solidFill>
                  <a:schemeClr val="accent1">
                    <a:lumMod val="75000"/>
                  </a:schemeClr>
                </a:solidFill>
                <a:latin typeface="Calibri" pitchFamily="34" charset="0"/>
              </a:rPr>
              <a:t> τρόπος</a:t>
            </a:r>
            <a:r>
              <a:rPr lang="en-US" sz="2000" dirty="0">
                <a:solidFill>
                  <a:schemeClr val="accent1">
                    <a:lumMod val="75000"/>
                  </a:schemeClr>
                </a:solidFill>
                <a:latin typeface="Calibri" pitchFamily="34" charset="0"/>
              </a:rPr>
              <a:t>:</a:t>
            </a:r>
            <a:r>
              <a:rPr lang="el-GR" sz="2000" dirty="0">
                <a:solidFill>
                  <a:schemeClr val="accent1">
                    <a:lumMod val="75000"/>
                  </a:schemeClr>
                </a:solidFill>
                <a:latin typeface="Calibri" pitchFamily="34" charset="0"/>
              </a:rPr>
              <a:t>Επιμηκύνουμε το φυσικό νύχι κολλώντας </a:t>
            </a:r>
            <a:r>
              <a:rPr lang="en-US" sz="2000" dirty="0">
                <a:solidFill>
                  <a:schemeClr val="accent1">
                    <a:lumMod val="75000"/>
                  </a:schemeClr>
                </a:solidFill>
                <a:latin typeface="Calibri" pitchFamily="34" charset="0"/>
              </a:rPr>
              <a:t>tips</a:t>
            </a:r>
            <a:r>
              <a:rPr lang="el-GR" sz="2000" dirty="0">
                <a:solidFill>
                  <a:schemeClr val="accent1">
                    <a:lumMod val="75000"/>
                  </a:schemeClr>
                </a:solidFill>
                <a:latin typeface="Calibri" pitchFamily="34" charset="0"/>
              </a:rPr>
              <a:t>(κάψουλα) και στη συνέχεια εφαρμόζουμε πάνω του για να ενισχυθεί, ακρυλικό ή </a:t>
            </a:r>
            <a:r>
              <a:rPr lang="en-US" sz="2000" dirty="0">
                <a:solidFill>
                  <a:schemeClr val="accent1">
                    <a:lumMod val="75000"/>
                  </a:schemeClr>
                </a:solidFill>
                <a:latin typeface="Calibri" pitchFamily="34" charset="0"/>
              </a:rPr>
              <a:t>gel.</a:t>
            </a:r>
          </a:p>
          <a:p>
            <a:endParaRPr lang="en-US" sz="2000" dirty="0">
              <a:solidFill>
                <a:schemeClr val="accent1">
                  <a:lumMod val="75000"/>
                </a:schemeClr>
              </a:solidFill>
              <a:latin typeface="Calibri" pitchFamily="34" charset="0"/>
            </a:endParaRPr>
          </a:p>
          <a:p>
            <a:r>
              <a:rPr lang="el-GR" sz="2000" dirty="0">
                <a:solidFill>
                  <a:schemeClr val="accent1">
                    <a:lumMod val="75000"/>
                  </a:schemeClr>
                </a:solidFill>
                <a:latin typeface="Calibri" pitchFamily="34" charset="0"/>
              </a:rPr>
              <a:t>(ΕΡΩΤΗΣΗ ΠΙΣΤΟΠΟΙΗΣΗΣ – ΟΜΑΔΑ Β’ – ΕΙΔΙΚΕΣ ΕΡΩΤΗΣΕΙΣ)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538" y="1785926"/>
            <a:ext cx="7011810" cy="3732093"/>
          </a:xfrm>
          <a:prstGeom prst="rect">
            <a:avLst/>
          </a:prstGeom>
          <a:effectLst/>
        </p:spPr>
      </p:pic>
      <p:sp>
        <p:nvSpPr>
          <p:cNvPr id="3" name="2 - TextBox"/>
          <p:cNvSpPr txBox="1"/>
          <p:nvPr/>
        </p:nvSpPr>
        <p:spPr>
          <a:xfrm>
            <a:off x="500034" y="785794"/>
            <a:ext cx="8143932" cy="707886"/>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sz="4000" b="1" dirty="0">
                <a:solidFill>
                  <a:schemeClr val="accent1">
                    <a:lumMod val="75000"/>
                  </a:schemeClr>
                </a:solidFill>
                <a:latin typeface="Calibri" pitchFamily="34" charset="0"/>
              </a:rPr>
              <a:t>Ευχαριστώ για την προσοχή σας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857224" y="1142984"/>
            <a:ext cx="7500990" cy="1200329"/>
          </a:xfrm>
          <a:prstGeom prst="rect">
            <a:avLst/>
          </a:prstGeom>
          <a:noFill/>
        </p:spPr>
        <p:txBody>
          <a:bodyPr wrap="square" rtlCol="0">
            <a:spAutoFit/>
          </a:bodyPr>
          <a:lstStyle/>
          <a:p>
            <a:pPr algn="ctr"/>
            <a:r>
              <a:rPr lang="el-GR" sz="2400" dirty="0">
                <a:solidFill>
                  <a:schemeClr val="accent1">
                    <a:lumMod val="75000"/>
                  </a:schemeClr>
                </a:solidFill>
                <a:latin typeface="Calibri" pitchFamily="34" charset="0"/>
              </a:rPr>
              <a:t>Οι φόρμες κυκλοφορούν σε διάφορα χρώματα και σχήματα. Δεν έχουν κάποια διαφορά εκτός από κάποιες που προορίζονται για τεχνητά</a:t>
            </a:r>
            <a:r>
              <a:rPr lang="en-US" sz="2400" dirty="0">
                <a:solidFill>
                  <a:schemeClr val="accent1">
                    <a:lumMod val="75000"/>
                  </a:schemeClr>
                </a:solidFill>
                <a:latin typeface="Calibri" pitchFamily="34" charset="0"/>
              </a:rPr>
              <a:t> </a:t>
            </a:r>
            <a:r>
              <a:rPr lang="el-GR" sz="2400" dirty="0">
                <a:solidFill>
                  <a:schemeClr val="accent1">
                    <a:lumMod val="75000"/>
                  </a:schemeClr>
                </a:solidFill>
                <a:latin typeface="Calibri" pitchFamily="34" charset="0"/>
              </a:rPr>
              <a:t>νύχια σε </a:t>
            </a:r>
            <a:r>
              <a:rPr lang="en-US" sz="2400" dirty="0">
                <a:solidFill>
                  <a:schemeClr val="accent1">
                    <a:lumMod val="75000"/>
                  </a:schemeClr>
                </a:solidFill>
                <a:latin typeface="Calibri" pitchFamily="34" charset="0"/>
              </a:rPr>
              <a:t>extreme shapes.</a:t>
            </a:r>
            <a:endParaRPr lang="el-GR" sz="2400" dirty="0">
              <a:solidFill>
                <a:schemeClr val="accent1">
                  <a:lumMod val="75000"/>
                </a:schemeClr>
              </a:solidFill>
              <a:latin typeface="Calibri" pitchFamily="34" charset="0"/>
            </a:endParaRPr>
          </a:p>
        </p:txBody>
      </p:sp>
      <p:pic>
        <p:nvPicPr>
          <p:cNvPr id="10242" name="Picture 2" descr="Αγορά Καρφί τέχνης &amp; εργαλεία | CRISMO 100Pcs French Tips Nail Forms Gel  Polish Extension Forms Tips Nail Art Decoration DIY Nail Gel Curl Forms Nail  Stickers"/>
          <p:cNvPicPr>
            <a:picLocks noChangeAspect="1" noChangeArrowheads="1"/>
          </p:cNvPicPr>
          <p:nvPr/>
        </p:nvPicPr>
        <p:blipFill>
          <a:blip r:embed="rId2"/>
          <a:srcRect t="54750" r="250"/>
          <a:stretch>
            <a:fillRect/>
          </a:stretch>
        </p:blipFill>
        <p:spPr bwMode="auto">
          <a:xfrm>
            <a:off x="1357290" y="3000372"/>
            <a:ext cx="6044608" cy="274200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428604"/>
            <a:ext cx="8643998" cy="5632311"/>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ΥΛΙΚΑ</a:t>
            </a:r>
            <a:r>
              <a:rPr lang="en-US" sz="2000" b="1" u="sng" dirty="0">
                <a:solidFill>
                  <a:schemeClr val="accent1">
                    <a:lumMod val="75000"/>
                  </a:schemeClr>
                </a:solidFill>
                <a:latin typeface="Calibri" pitchFamily="34" charset="0"/>
              </a:rPr>
              <a:t> </a:t>
            </a:r>
            <a:r>
              <a:rPr lang="el-GR" sz="2000" b="1" u="sng" dirty="0">
                <a:solidFill>
                  <a:schemeClr val="accent1">
                    <a:lumMod val="75000"/>
                  </a:schemeClr>
                </a:solidFill>
                <a:latin typeface="Calibri" pitchFamily="34" charset="0"/>
              </a:rPr>
              <a:t>ΚΑΙ ΕΡΓΑΛΕΙΑ</a:t>
            </a:r>
          </a:p>
          <a:p>
            <a:endParaRPr lang="el-GR" sz="2000" dirty="0">
              <a:solidFill>
                <a:schemeClr val="accent1">
                  <a:lumMod val="75000"/>
                </a:schemeClr>
              </a:solidFill>
              <a:latin typeface="Calibri" pitchFamily="34" charset="0"/>
            </a:endParaRPr>
          </a:p>
          <a:p>
            <a:r>
              <a:rPr lang="el-GR" sz="2000" dirty="0">
                <a:solidFill>
                  <a:schemeClr val="accent1">
                    <a:lumMod val="75000"/>
                  </a:schemeClr>
                </a:solidFill>
                <a:latin typeface="Calibri" pitchFamily="34" charset="0"/>
              </a:rPr>
              <a:t>Όλα τα υλικά και εργαλεία του ξηρού μανικιούρ και επιπλέον</a:t>
            </a:r>
            <a:r>
              <a:rPr lang="en-US" sz="2000" dirty="0">
                <a:solidFill>
                  <a:schemeClr val="accent1">
                    <a:lumMod val="75000"/>
                  </a:schemeClr>
                </a:solidFill>
                <a:latin typeface="Calibri" pitchFamily="34" charset="0"/>
              </a:rPr>
              <a:t>:</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Primer </a:t>
            </a:r>
            <a:r>
              <a:rPr lang="el-GR" sz="2000" dirty="0">
                <a:solidFill>
                  <a:schemeClr val="accent1">
                    <a:lumMod val="75000"/>
                  </a:schemeClr>
                </a:solidFill>
                <a:latin typeface="Calibri" pitchFamily="34" charset="0"/>
              </a:rPr>
              <a:t>ή </a:t>
            </a:r>
            <a:r>
              <a:rPr lang="en-US" sz="2000" dirty="0">
                <a:solidFill>
                  <a:schemeClr val="accent1">
                    <a:lumMod val="75000"/>
                  </a:schemeClr>
                </a:solidFill>
                <a:latin typeface="Calibri" pitchFamily="34" charset="0"/>
              </a:rPr>
              <a:t>bonder</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Gel</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Φόρμες </a:t>
            </a:r>
          </a:p>
          <a:p>
            <a:pPr>
              <a:buFont typeface="Wingdings" pitchFamily="2" charset="2"/>
              <a:buChar char="v"/>
            </a:pPr>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Πινέλο </a:t>
            </a:r>
            <a:r>
              <a:rPr lang="en-US" sz="2000" dirty="0">
                <a:solidFill>
                  <a:schemeClr val="accent1">
                    <a:lumMod val="75000"/>
                  </a:schemeClr>
                </a:solidFill>
                <a:latin typeface="Calibri" pitchFamily="34" charset="0"/>
              </a:rPr>
              <a:t>gel </a:t>
            </a:r>
          </a:p>
          <a:p>
            <a:endParaRPr lang="en-US" sz="2000" dirty="0">
              <a:solidFill>
                <a:schemeClr val="accent1">
                  <a:lumMod val="75000"/>
                </a:schemeClr>
              </a:solidFill>
              <a:latin typeface="Calibri" pitchFamily="34" charset="0"/>
            </a:endParaRPr>
          </a:p>
          <a:p>
            <a:pPr>
              <a:buFont typeface="Wingdings" pitchFamily="2" charset="2"/>
              <a:buChar char="v"/>
            </a:pPr>
            <a:r>
              <a:rPr lang="el-GR" sz="2000" dirty="0">
                <a:solidFill>
                  <a:schemeClr val="accent1">
                    <a:lumMod val="75000"/>
                  </a:schemeClr>
                </a:solidFill>
                <a:latin typeface="Calibri" pitchFamily="34" charset="0"/>
              </a:rPr>
              <a:t>Λάμπα πολυμερισμού</a:t>
            </a:r>
          </a:p>
          <a:p>
            <a:pPr>
              <a:buFont typeface="Wingdings" pitchFamily="2" charset="2"/>
              <a:buChar char="v"/>
            </a:pPr>
            <a:endParaRPr lang="el-GR" sz="2000" dirty="0">
              <a:solidFill>
                <a:schemeClr val="accent1">
                  <a:lumMod val="75000"/>
                </a:schemeClr>
              </a:solidFill>
              <a:latin typeface="Calibri" pitchFamily="34" charset="0"/>
            </a:endParaRPr>
          </a:p>
          <a:p>
            <a:pPr>
              <a:buFont typeface="Wingdings" pitchFamily="2" charset="2"/>
              <a:buChar char="v"/>
            </a:pPr>
            <a:r>
              <a:rPr lang="en-US" sz="2000" dirty="0">
                <a:solidFill>
                  <a:schemeClr val="accent1">
                    <a:lumMod val="75000"/>
                  </a:schemeClr>
                </a:solidFill>
                <a:latin typeface="Calibri" pitchFamily="34" charset="0"/>
              </a:rPr>
              <a:t>Nail cleaner</a:t>
            </a:r>
          </a:p>
          <a:p>
            <a:pPr>
              <a:buFont typeface="Wingdings" pitchFamily="2" charset="2"/>
              <a:buChar char="v"/>
            </a:pPr>
            <a:endParaRPr lang="en-US" sz="2000" dirty="0">
              <a:solidFill>
                <a:schemeClr val="accent1">
                  <a:lumMod val="75000"/>
                </a:schemeClr>
              </a:solidFill>
              <a:latin typeface="Calibri" pitchFamily="34" charset="0"/>
            </a:endParaRPr>
          </a:p>
          <a:p>
            <a:r>
              <a:rPr lang="en-US" sz="2000" dirty="0">
                <a:solidFill>
                  <a:schemeClr val="accent1">
                    <a:lumMod val="75000"/>
                  </a:schemeClr>
                </a:solidFill>
                <a:latin typeface="Calibri" pitchFamily="34" charset="0"/>
              </a:rPr>
              <a:t> </a:t>
            </a:r>
            <a:endParaRPr lang="el-GR" sz="2000" dirty="0">
              <a:solidFill>
                <a:schemeClr val="accent1">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642918"/>
            <a:ext cx="7858180" cy="2246769"/>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ΔΙΑΔΙΚΑΣΙΑ</a:t>
            </a:r>
          </a:p>
          <a:p>
            <a:pPr algn="ctr"/>
            <a:endParaRPr lang="el-GR" sz="2000" dirty="0">
              <a:solidFill>
                <a:schemeClr val="accent1">
                  <a:lumMod val="75000"/>
                </a:schemeClr>
              </a:solidFill>
              <a:latin typeface="Calibri" pitchFamily="34" charset="0"/>
            </a:endParaRPr>
          </a:p>
          <a:p>
            <a:pPr algn="ctr"/>
            <a:r>
              <a:rPr lang="el-GR" sz="2000" dirty="0">
                <a:solidFill>
                  <a:schemeClr val="accent1">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της φόρμας. </a:t>
            </a:r>
          </a:p>
          <a:p>
            <a:pPr algn="ctr"/>
            <a:endParaRPr lang="el-GR" sz="2000" dirty="0">
              <a:solidFill>
                <a:schemeClr val="accent1">
                  <a:lumMod val="75000"/>
                </a:schemeClr>
              </a:solidFill>
              <a:latin typeface="Calibri" pitchFamily="34" charset="0"/>
            </a:endParaRPr>
          </a:p>
        </p:txBody>
      </p:sp>
      <p:sp>
        <p:nvSpPr>
          <p:cNvPr id="3" name="2 - TextBox"/>
          <p:cNvSpPr txBox="1"/>
          <p:nvPr/>
        </p:nvSpPr>
        <p:spPr>
          <a:xfrm flipH="1">
            <a:off x="642910" y="3071810"/>
            <a:ext cx="7429551" cy="2862322"/>
          </a:xfrm>
          <a:prstGeom prst="rect">
            <a:avLst/>
          </a:prstGeom>
          <a:noFill/>
        </p:spPr>
        <p:txBody>
          <a:bodyPr wrap="square" rtlCol="0">
            <a:spAutoFit/>
          </a:bodyPr>
          <a:lstStyle/>
          <a:p>
            <a:pPr>
              <a:buFont typeface="Wingdings" pitchFamily="2" charset="2"/>
              <a:buChar char="§"/>
            </a:pPr>
            <a:r>
              <a:rPr lang="el-GR" sz="2000" dirty="0">
                <a:solidFill>
                  <a:schemeClr val="accent1">
                    <a:lumMod val="75000"/>
                  </a:schemeClr>
                </a:solidFill>
                <a:latin typeface="Calibri" pitchFamily="34" charset="0"/>
              </a:rPr>
              <a:t>Περνάω τη φόρμα στο νύχι</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Εφαρμόζω στο φυσικό νύχι </a:t>
            </a:r>
            <a:r>
              <a:rPr lang="en-US" sz="2000" dirty="0">
                <a:solidFill>
                  <a:schemeClr val="accent1">
                    <a:lumMod val="75000"/>
                  </a:schemeClr>
                </a:solidFill>
                <a:latin typeface="Calibri" pitchFamily="34" charset="0"/>
              </a:rPr>
              <a:t>primer</a:t>
            </a:r>
            <a:endParaRPr lang="el-GR" sz="2000" dirty="0">
              <a:solidFill>
                <a:schemeClr val="accent1">
                  <a:lumMod val="75000"/>
                </a:schemeClr>
              </a:solidFill>
              <a:latin typeface="Calibri" pitchFamily="34" charset="0"/>
            </a:endParaRP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Αν το απαιτεί το τζελ μου, περνάω τη δική του βάση και πολυμερίζω, αλλιώς μετά το </a:t>
            </a:r>
            <a:r>
              <a:rPr lang="en-US" sz="2000" dirty="0">
                <a:solidFill>
                  <a:schemeClr val="accent1">
                    <a:lumMod val="75000"/>
                  </a:schemeClr>
                </a:solidFill>
                <a:latin typeface="Calibri" pitchFamily="34" charset="0"/>
              </a:rPr>
              <a:t>primer </a:t>
            </a:r>
            <a:r>
              <a:rPr lang="el-GR" sz="2000" dirty="0">
                <a:solidFill>
                  <a:schemeClr val="accent1">
                    <a:lumMod val="75000"/>
                  </a:schemeClr>
                </a:solidFill>
                <a:latin typeface="Calibri" pitchFamily="34" charset="0"/>
              </a:rPr>
              <a:t>ξεκινάω με τη τοποθέτηση του </a:t>
            </a:r>
            <a:r>
              <a:rPr lang="en-US" sz="2000" dirty="0">
                <a:solidFill>
                  <a:schemeClr val="accent1">
                    <a:lumMod val="75000"/>
                  </a:schemeClr>
                </a:solidFill>
                <a:latin typeface="Calibri" pitchFamily="34" charset="0"/>
              </a:rPr>
              <a:t>builder gel</a:t>
            </a:r>
          </a:p>
          <a:p>
            <a:endParaRPr lang="en-US" sz="2000" dirty="0">
              <a:solidFill>
                <a:schemeClr val="accent1">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1 Pc Transparent Nail Form Shelf Holder 500pcs Nail Form Acrylic UV Gel Tips  Extension Nail Art Tool from bornprettystor… | Diy acrylic nails, Nail forms,  Gel nails"/>
          <p:cNvPicPr>
            <a:picLocks noChangeAspect="1" noChangeArrowheads="1"/>
          </p:cNvPicPr>
          <p:nvPr/>
        </p:nvPicPr>
        <p:blipFill>
          <a:blip r:embed="rId2"/>
          <a:srcRect/>
          <a:stretch>
            <a:fillRect/>
          </a:stretch>
        </p:blipFill>
        <p:spPr bwMode="auto">
          <a:xfrm>
            <a:off x="2071670" y="1357298"/>
            <a:ext cx="4514850" cy="4514851"/>
          </a:xfrm>
          <a:prstGeom prst="rect">
            <a:avLst/>
          </a:prstGeom>
          <a:noFill/>
        </p:spPr>
      </p:pic>
      <p:sp>
        <p:nvSpPr>
          <p:cNvPr id="4" name="3 - TextBox"/>
          <p:cNvSpPr txBox="1"/>
          <p:nvPr/>
        </p:nvSpPr>
        <p:spPr>
          <a:xfrm>
            <a:off x="785786" y="500042"/>
            <a:ext cx="7572428" cy="400110"/>
          </a:xfrm>
          <a:prstGeom prst="rect">
            <a:avLst/>
          </a:prstGeom>
          <a:noFill/>
        </p:spPr>
        <p:txBody>
          <a:bodyPr wrap="square" rtlCol="0">
            <a:spAutoFit/>
          </a:bodyPr>
          <a:lstStyle/>
          <a:p>
            <a:pPr algn="ctr"/>
            <a:r>
              <a:rPr lang="el-GR" sz="2000" b="1" u="sng" dirty="0">
                <a:solidFill>
                  <a:schemeClr val="accent1">
                    <a:lumMod val="75000"/>
                  </a:schemeClr>
                </a:solidFill>
                <a:latin typeface="Calibri" pitchFamily="34" charset="0"/>
              </a:rPr>
              <a:t>ΒΗΜΑΤΑ ΕΦΑΡΜΟΓΗΣ ΦΟΡΜΑΣ ΣΤΟ ΦΥΣΙΚΟ ΝΥΧΙ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001056" cy="6555641"/>
          </a:xfrm>
          <a:prstGeom prst="rect">
            <a:avLst/>
          </a:prstGeom>
        </p:spPr>
        <p:txBody>
          <a:bodyPr wrap="square">
            <a:spAutoFit/>
          </a:bodyPr>
          <a:lstStyle/>
          <a:p>
            <a:pPr>
              <a:buFont typeface="Wingdings" pitchFamily="2" charset="2"/>
              <a:buChar char="§"/>
            </a:pPr>
            <a:r>
              <a:rPr lang="el-GR" sz="2000" dirty="0">
                <a:solidFill>
                  <a:schemeClr val="accent1">
                    <a:lumMod val="75000"/>
                  </a:schemeClr>
                </a:solidFill>
                <a:latin typeface="Calibri" pitchFamily="34" charset="0"/>
              </a:rPr>
              <a:t>Παίρνω μια ποσότητα τζελ και τη τοποθετώ στην επιφάνεια του νυχιού σαν να εφάρμοζα </a:t>
            </a:r>
            <a:r>
              <a:rPr lang="en-US" sz="2000" dirty="0">
                <a:solidFill>
                  <a:schemeClr val="accent1">
                    <a:lumMod val="75000"/>
                  </a:schemeClr>
                </a:solidFill>
                <a:latin typeface="Calibri" pitchFamily="34" charset="0"/>
              </a:rPr>
              <a:t>base coat</a:t>
            </a:r>
            <a:r>
              <a:rPr lang="el-GR" sz="2000" dirty="0">
                <a:solidFill>
                  <a:schemeClr val="accent1">
                    <a:lumMod val="75000"/>
                  </a:schemeClr>
                </a:solidFill>
                <a:latin typeface="Calibri" pitchFamily="34" charset="0"/>
              </a:rPr>
              <a:t>, χωρίς να ακουμπώ επωνύχια. Με μια μεγαλύτερη μπάλα τζελ την οποία τοποθετώ στη φόρμα αρχίζω να δημιουργώ το ελεύθερο άκρο, δηλαδή την προέκταση του νυχιού.  Απλώνω ομοιόμορφα μια προς τα αριστερά να αγκαλιάσει το νύχι από αριστερά και μια προς τα δεξιά με απαλές κινήσεις.  Το πινέλο δε χάνει επαφή με το τζελ για να μη δημιουργηθούν φυσαλίδες. Μετά τραβάω προς τα μπροστά το </a:t>
            </a:r>
            <a:r>
              <a:rPr lang="en-US" sz="2000" dirty="0">
                <a:solidFill>
                  <a:schemeClr val="accent1">
                    <a:lumMod val="75000"/>
                  </a:schemeClr>
                </a:solidFill>
                <a:latin typeface="Calibri" pitchFamily="34" charset="0"/>
              </a:rPr>
              <a:t>gel</a:t>
            </a:r>
            <a:r>
              <a:rPr lang="el-GR" sz="2000" dirty="0">
                <a:solidFill>
                  <a:schemeClr val="accent1">
                    <a:lumMod val="75000"/>
                  </a:schemeClr>
                </a:solidFill>
                <a:latin typeface="Calibri" pitchFamily="34" charset="0"/>
              </a:rPr>
              <a:t>. Απλώνω όσο πιο ομοιόμορφα μπορώ σχηματίζοντας το σχήμα που επιθυμώ</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Πολυμερίζω ανάλογα με τη λάμπα πολυμερισμού που έχω. (</a:t>
            </a:r>
            <a:r>
              <a:rPr lang="en-US" sz="2000" dirty="0">
                <a:solidFill>
                  <a:schemeClr val="accent1">
                    <a:lumMod val="75000"/>
                  </a:schemeClr>
                </a:solidFill>
                <a:latin typeface="Calibri" pitchFamily="34" charset="0"/>
              </a:rPr>
              <a:t>UV 1-2’, LED 30-60’’)</a:t>
            </a: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Με περισσότερη ποσότητα τζελ ενισχύω το νύχι. Τοποθετώ το τζελ στο κέντρο του νυχιού και το απλώνω προς τα πάνω, κατεβάζοντας σιγά-σιγά προς τα κάτω. Γυρνάμε ανάποδα το νύχι για να δώσουμε σχήμα και να δημιουργήσουμε καμπύλη που υα κάνει το νύχι πιο ανθεκτικό</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Πολυμερίζω</a:t>
            </a:r>
            <a:endParaRPr lang="en-US" sz="2000" dirty="0">
              <a:solidFill>
                <a:schemeClr val="accent1">
                  <a:lumMod val="75000"/>
                </a:schemeClr>
              </a:solidFill>
              <a:latin typeface="Calibri" pitchFamily="34" charset="0"/>
            </a:endParaRPr>
          </a:p>
          <a:p>
            <a:pPr>
              <a:buFont typeface="Wingdings" pitchFamily="2" charset="2"/>
              <a:buChar char="§"/>
            </a:pPr>
            <a:endParaRPr lang="en-US" sz="2000" dirty="0">
              <a:solidFill>
                <a:schemeClr val="accent1">
                  <a:lumMod val="75000"/>
                </a:schemeClr>
              </a:solidFill>
              <a:latin typeface="Calibri" pitchFamily="34" charset="0"/>
            </a:endParaRPr>
          </a:p>
          <a:p>
            <a:pPr>
              <a:buFont typeface="Wingdings" pitchFamily="2" charset="2"/>
              <a:buChar char="§"/>
            </a:pPr>
            <a:endParaRPr lang="el-GR" sz="2000" dirty="0">
              <a:solidFill>
                <a:schemeClr val="accent1">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maxresdefault.jpg"/>
          <p:cNvPicPr>
            <a:picLocks noChangeAspect="1"/>
          </p:cNvPicPr>
          <p:nvPr/>
        </p:nvPicPr>
        <p:blipFill>
          <a:blip r:embed="rId2"/>
          <a:stretch>
            <a:fillRect/>
          </a:stretch>
        </p:blipFill>
        <p:spPr>
          <a:xfrm>
            <a:off x="1214414" y="1643050"/>
            <a:ext cx="6604014" cy="371475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1142984"/>
            <a:ext cx="8072494" cy="4401205"/>
          </a:xfrm>
          <a:prstGeom prst="rect">
            <a:avLst/>
          </a:prstGeom>
          <a:noFill/>
        </p:spPr>
        <p:txBody>
          <a:bodyPr wrap="square" rtlCol="0">
            <a:spAutoFit/>
          </a:bodyPr>
          <a:lstStyle/>
          <a:p>
            <a:pPr>
              <a:buFont typeface="Wingdings" pitchFamily="2" charset="2"/>
              <a:buChar char="§"/>
            </a:pPr>
            <a:r>
              <a:rPr lang="el-GR" sz="2000" dirty="0">
                <a:solidFill>
                  <a:schemeClr val="accent1">
                    <a:lumMod val="75000"/>
                  </a:schemeClr>
                </a:solidFill>
                <a:latin typeface="Calibri" pitchFamily="34" charset="0"/>
              </a:rPr>
              <a:t>Αφαιρώ τη φόρμα προσεκτικά. Επαναλαμβάνω και στα υπόλοιπα νύχια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Αφαιρώ με κυτταρίνη και </a:t>
            </a:r>
            <a:r>
              <a:rPr lang="en-US" sz="2000" dirty="0">
                <a:solidFill>
                  <a:schemeClr val="accent1">
                    <a:lumMod val="75000"/>
                  </a:schemeClr>
                </a:solidFill>
                <a:latin typeface="Calibri" pitchFamily="34" charset="0"/>
              </a:rPr>
              <a:t>cleaner</a:t>
            </a:r>
            <a:r>
              <a:rPr lang="el-GR" sz="2000" dirty="0">
                <a:solidFill>
                  <a:schemeClr val="accent1">
                    <a:lumMod val="75000"/>
                  </a:schemeClr>
                </a:solidFill>
                <a:latin typeface="Calibri" pitchFamily="34" charset="0"/>
              </a:rPr>
              <a:t> την κολλώδη ουσία από όλα τα νύχια </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Με μια λίμα δίνω το επιθυμητό σχήμα στα νύχια και λιμάρω την επιφάνεια του νυχιού για να διορθώσω τυχόν ατέλειες</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Με μια βούρτσα σκόνης απομακρύνουμε τα υπολείμματα σκόνης  και περνάμε στη βαφή</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Βάφουμε είτε με ημιμόνιμα χρώματα είτε με </a:t>
            </a:r>
            <a:r>
              <a:rPr lang="en-US" sz="2000" dirty="0">
                <a:solidFill>
                  <a:schemeClr val="accent1">
                    <a:lumMod val="75000"/>
                  </a:schemeClr>
                </a:solidFill>
                <a:latin typeface="Calibri" pitchFamily="34" charset="0"/>
              </a:rPr>
              <a:t>color gels. H </a:t>
            </a:r>
            <a:r>
              <a:rPr lang="el-GR" sz="2000" dirty="0">
                <a:solidFill>
                  <a:schemeClr val="accent1">
                    <a:lumMod val="75000"/>
                  </a:schemeClr>
                </a:solidFill>
                <a:latin typeface="Calibri" pitchFamily="34" charset="0"/>
              </a:rPr>
              <a:t>διαδικασία βαφής είναι ίδια με αυτή του ημιμόνιμου μανικιούρ.</a:t>
            </a:r>
          </a:p>
          <a:p>
            <a:pPr>
              <a:buFont typeface="Wingdings" pitchFamily="2" charset="2"/>
              <a:buChar char="§"/>
            </a:pPr>
            <a:endParaRPr lang="el-GR" sz="2000" dirty="0">
              <a:solidFill>
                <a:schemeClr val="accent1">
                  <a:lumMod val="75000"/>
                </a:schemeClr>
              </a:solidFill>
              <a:latin typeface="Calibri" pitchFamily="34" charset="0"/>
            </a:endParaRPr>
          </a:p>
          <a:p>
            <a:pPr>
              <a:buFont typeface="Wingdings" pitchFamily="2" charset="2"/>
              <a:buChar char="§"/>
            </a:pPr>
            <a:r>
              <a:rPr lang="el-GR" sz="2000" dirty="0">
                <a:solidFill>
                  <a:schemeClr val="accent1">
                    <a:lumMod val="75000"/>
                  </a:schemeClr>
                </a:solidFill>
                <a:latin typeface="Calibri" pitchFamily="34" charset="0"/>
              </a:rPr>
              <a:t>Στο τέλος, εφαρμόζω κάνοντας μασάζ λάδι επωνυχίων.</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σαρμοσμένος 16">
      <a:dk1>
        <a:sysClr val="windowText" lastClr="000000"/>
      </a:dk1>
      <a:lt1>
        <a:sysClr val="window" lastClr="FFFFFF"/>
      </a:lt1>
      <a:dk2>
        <a:srgbClr val="464646"/>
      </a:dk2>
      <a:lt2>
        <a:srgbClr val="DEF5FA"/>
      </a:lt2>
      <a:accent1>
        <a:srgbClr val="5C9F37"/>
      </a:accent1>
      <a:accent2>
        <a:srgbClr val="DA1F28"/>
      </a:accent2>
      <a:accent3>
        <a:srgbClr val="EB641B"/>
      </a:accent3>
      <a:accent4>
        <a:srgbClr val="39639D"/>
      </a:accent4>
      <a:accent5>
        <a:srgbClr val="474B78"/>
      </a:accent5>
      <a:accent6>
        <a:srgbClr val="7D3C4A"/>
      </a:accent6>
      <a:hlink>
        <a:srgbClr val="FF8119"/>
      </a:hlink>
      <a:folHlink>
        <a:srgbClr val="FFFFFF"/>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153</TotalTime>
  <Words>1466</Words>
  <Application>Microsoft Office PowerPoint</Application>
  <PresentationFormat>Προβολή στην οθόνη (4:3)</PresentationFormat>
  <Paragraphs>149</Paragraphs>
  <Slides>22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22</vt:i4>
      </vt:variant>
    </vt:vector>
  </HeadingPairs>
  <TitlesOfParts>
    <vt:vector size="27" baseType="lpstr">
      <vt:lpstr>Calibri</vt:lpstr>
      <vt:lpstr>Century Schoolbook</vt:lpstr>
      <vt:lpstr>Wingdings</vt:lpstr>
      <vt:lpstr>Wingdings 2</vt:lpstr>
      <vt:lpstr>Προεξοχή</vt:lpstr>
      <vt:lpstr>ΤΕΧΝΗΤΑ ΝΥΧΙΑ (GEL ME ΦΟΡΜΑ ΚΑΙ TIPS)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 ME TIPS (ΠΡΟΕΚΤΑΣΗ ΝΥΧΙΟΥ)</dc:title>
  <dc:creator>user</dc:creator>
  <cp:lastModifiedBy>ΒΑΣΙΛΗΣ ΤΣΙΑΜΠΑΖΗΣ</cp:lastModifiedBy>
  <cp:revision>27</cp:revision>
  <dcterms:created xsi:type="dcterms:W3CDTF">2021-03-30T13:53:53Z</dcterms:created>
  <dcterms:modified xsi:type="dcterms:W3CDTF">2021-04-13T12:21:23Z</dcterms:modified>
</cp:coreProperties>
</file>